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1" r:id="rId3"/>
    <p:sldMasterId id="2147483673" r:id="rId4"/>
    <p:sldMasterId id="2147483685" r:id="rId5"/>
  </p:sldMasterIdLst>
  <p:notesMasterIdLst>
    <p:notesMasterId r:id="rId21"/>
  </p:notesMasterIdLst>
  <p:handoutMasterIdLst>
    <p:handoutMasterId r:id="rId22"/>
  </p:handoutMasterIdLst>
  <p:sldIdLst>
    <p:sldId id="256" r:id="rId6"/>
    <p:sldId id="257" r:id="rId7"/>
    <p:sldId id="258" r:id="rId8"/>
    <p:sldId id="272" r:id="rId9"/>
    <p:sldId id="273" r:id="rId10"/>
    <p:sldId id="260" r:id="rId11"/>
    <p:sldId id="263" r:id="rId12"/>
    <p:sldId id="264" r:id="rId13"/>
    <p:sldId id="266" r:id="rId14"/>
    <p:sldId id="267" r:id="rId15"/>
    <p:sldId id="268" r:id="rId16"/>
    <p:sldId id="269" r:id="rId17"/>
    <p:sldId id="270" r:id="rId18"/>
    <p:sldId id="271"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loe Teasdale" initials="C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1E428A"/>
    <a:srgbClr val="0045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88" autoAdjust="0"/>
    <p:restoredTop sz="84764" autoAdjust="0"/>
  </p:normalViewPr>
  <p:slideViewPr>
    <p:cSldViewPr>
      <p:cViewPr varScale="1">
        <p:scale>
          <a:sx n="71" d="100"/>
          <a:sy n="71" d="100"/>
        </p:scale>
        <p:origin x="450" y="78"/>
      </p:cViewPr>
      <p:guideLst>
        <p:guide orient="horz" pos="2160"/>
        <p:guide pos="3840"/>
      </p:guideLst>
    </p:cSldViewPr>
  </p:slideViewPr>
  <p:notesTextViewPr>
    <p:cViewPr>
      <p:scale>
        <a:sx n="1" d="1"/>
        <a:sy n="1" d="1"/>
      </p:scale>
      <p:origin x="0" y="0"/>
    </p:cViewPr>
  </p:notesTextViewPr>
  <p:notesViewPr>
    <p:cSldViewPr>
      <p:cViewPr varScale="1">
        <p:scale>
          <a:sx n="92" d="100"/>
          <a:sy n="92" d="100"/>
        </p:scale>
        <p:origin x="351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file:///C:\Users\ct116\AppData\Local\Microsoft\Windows\Temporary%20Internet%20Files\Content.Outlook\LB226YMO\Table%20new.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'[Enrollment as of June 2018.xls]Sheet1'!$B$17</c:f>
              <c:strCache>
                <c:ptCount val="1"/>
                <c:pt idx="0">
                  <c:v>Zewditu</c:v>
                </c:pt>
              </c:strCache>
            </c:strRef>
          </c:tx>
          <c:cat>
            <c:strRef>
              <c:f>'[Enrollment as of June 2018.xls]Sheet1'!$C$16:$Q$16</c:f>
              <c:strCache>
                <c:ptCount val="15"/>
                <c:pt idx="0">
                  <c:v>Apr-17</c:v>
                </c:pt>
                <c:pt idx="1">
                  <c:v>May-17</c:v>
                </c:pt>
                <c:pt idx="2">
                  <c:v>Jun-17</c:v>
                </c:pt>
                <c:pt idx="3">
                  <c:v>Jul-17</c:v>
                </c:pt>
                <c:pt idx="4">
                  <c:v>Aug-17</c:v>
                </c:pt>
                <c:pt idx="5">
                  <c:v>Sep-17</c:v>
                </c:pt>
                <c:pt idx="6">
                  <c:v>Oct-17</c:v>
                </c:pt>
                <c:pt idx="7">
                  <c:v>Nov-17</c:v>
                </c:pt>
                <c:pt idx="8">
                  <c:v>Dec. 17</c:v>
                </c:pt>
                <c:pt idx="9">
                  <c:v>Jan-18</c:v>
                </c:pt>
                <c:pt idx="10">
                  <c:v>Feb-18</c:v>
                </c:pt>
                <c:pt idx="11">
                  <c:v>Mar-18</c:v>
                </c:pt>
                <c:pt idx="12">
                  <c:v>Apr-18</c:v>
                </c:pt>
                <c:pt idx="13">
                  <c:v>May-18</c:v>
                </c:pt>
                <c:pt idx="14">
                  <c:v>Jun-18</c:v>
                </c:pt>
              </c:strCache>
            </c:strRef>
          </c:cat>
          <c:val>
            <c:numRef>
              <c:f>'[Enrollment as of June 2018.xls]Sheet1'!$C$17:$Q$17</c:f>
              <c:numCache>
                <c:formatCode>General</c:formatCode>
                <c:ptCount val="15"/>
                <c:pt idx="0">
                  <c:v>7</c:v>
                </c:pt>
                <c:pt idx="1">
                  <c:v>391</c:v>
                </c:pt>
                <c:pt idx="2">
                  <c:v>1053</c:v>
                </c:pt>
                <c:pt idx="3">
                  <c:v>1649</c:v>
                </c:pt>
                <c:pt idx="4">
                  <c:v>2084</c:v>
                </c:pt>
                <c:pt idx="5">
                  <c:v>2260</c:v>
                </c:pt>
                <c:pt idx="6">
                  <c:v>2536</c:v>
                </c:pt>
                <c:pt idx="7">
                  <c:v>2617</c:v>
                </c:pt>
                <c:pt idx="8">
                  <c:v>2710</c:v>
                </c:pt>
                <c:pt idx="9">
                  <c:v>2797</c:v>
                </c:pt>
                <c:pt idx="10">
                  <c:v>2872</c:v>
                </c:pt>
                <c:pt idx="11">
                  <c:v>2957</c:v>
                </c:pt>
                <c:pt idx="12">
                  <c:v>3011</c:v>
                </c:pt>
                <c:pt idx="13">
                  <c:v>3011</c:v>
                </c:pt>
                <c:pt idx="14">
                  <c:v>3011</c:v>
                </c:pt>
              </c:numCache>
            </c:numRef>
          </c:val>
          <c:smooth val="0"/>
        </c:ser>
        <c:ser>
          <c:idx val="1"/>
          <c:order val="1"/>
          <c:tx>
            <c:strRef>
              <c:f>'[Enrollment as of June 2018.xls]Sheet1'!$B$18</c:f>
              <c:strCache>
                <c:ptCount val="1"/>
                <c:pt idx="0">
                  <c:v>Dilchora</c:v>
                </c:pt>
              </c:strCache>
            </c:strRef>
          </c:tx>
          <c:cat>
            <c:strRef>
              <c:f>'[Enrollment as of June 2018.xls]Sheet1'!$C$16:$Q$16</c:f>
              <c:strCache>
                <c:ptCount val="15"/>
                <c:pt idx="0">
                  <c:v>Apr-17</c:v>
                </c:pt>
                <c:pt idx="1">
                  <c:v>May-17</c:v>
                </c:pt>
                <c:pt idx="2">
                  <c:v>Jun-17</c:v>
                </c:pt>
                <c:pt idx="3">
                  <c:v>Jul-17</c:v>
                </c:pt>
                <c:pt idx="4">
                  <c:v>Aug-17</c:v>
                </c:pt>
                <c:pt idx="5">
                  <c:v>Sep-17</c:v>
                </c:pt>
                <c:pt idx="6">
                  <c:v>Oct-17</c:v>
                </c:pt>
                <c:pt idx="7">
                  <c:v>Nov-17</c:v>
                </c:pt>
                <c:pt idx="8">
                  <c:v>Dec. 17</c:v>
                </c:pt>
                <c:pt idx="9">
                  <c:v>Jan-18</c:v>
                </c:pt>
                <c:pt idx="10">
                  <c:v>Feb-18</c:v>
                </c:pt>
                <c:pt idx="11">
                  <c:v>Mar-18</c:v>
                </c:pt>
                <c:pt idx="12">
                  <c:v>Apr-18</c:v>
                </c:pt>
                <c:pt idx="13">
                  <c:v>May-18</c:v>
                </c:pt>
                <c:pt idx="14">
                  <c:v>Jun-18</c:v>
                </c:pt>
              </c:strCache>
            </c:strRef>
          </c:cat>
          <c:val>
            <c:numRef>
              <c:f>'[Enrollment as of June 2018.xls]Sheet1'!$C$18:$Q$18</c:f>
              <c:numCache>
                <c:formatCode>General</c:formatCode>
                <c:ptCount val="15"/>
                <c:pt idx="0">
                  <c:v>82</c:v>
                </c:pt>
                <c:pt idx="1">
                  <c:v>142</c:v>
                </c:pt>
                <c:pt idx="2">
                  <c:v>180</c:v>
                </c:pt>
                <c:pt idx="3">
                  <c:v>282</c:v>
                </c:pt>
                <c:pt idx="4">
                  <c:v>412</c:v>
                </c:pt>
                <c:pt idx="5">
                  <c:v>511</c:v>
                </c:pt>
                <c:pt idx="6">
                  <c:v>592</c:v>
                </c:pt>
                <c:pt idx="7">
                  <c:v>662</c:v>
                </c:pt>
                <c:pt idx="8">
                  <c:v>722</c:v>
                </c:pt>
                <c:pt idx="9">
                  <c:v>802</c:v>
                </c:pt>
                <c:pt idx="10">
                  <c:v>839</c:v>
                </c:pt>
                <c:pt idx="11">
                  <c:v>882</c:v>
                </c:pt>
                <c:pt idx="12">
                  <c:v>929</c:v>
                </c:pt>
                <c:pt idx="13">
                  <c:v>938</c:v>
                </c:pt>
                <c:pt idx="14">
                  <c:v>938</c:v>
                </c:pt>
              </c:numCache>
            </c:numRef>
          </c:val>
          <c:smooth val="0"/>
        </c:ser>
        <c:ser>
          <c:idx val="2"/>
          <c:order val="2"/>
          <c:tx>
            <c:strRef>
              <c:f>'[Enrollment as of June 2018.xls]Sheet1'!$B$19</c:f>
              <c:strCache>
                <c:ptCount val="1"/>
                <c:pt idx="0">
                  <c:v>Dessie</c:v>
                </c:pt>
              </c:strCache>
            </c:strRef>
          </c:tx>
          <c:cat>
            <c:strRef>
              <c:f>'[Enrollment as of June 2018.xls]Sheet1'!$C$16:$Q$16</c:f>
              <c:strCache>
                <c:ptCount val="15"/>
                <c:pt idx="0">
                  <c:v>Apr-17</c:v>
                </c:pt>
                <c:pt idx="1">
                  <c:v>May-17</c:v>
                </c:pt>
                <c:pt idx="2">
                  <c:v>Jun-17</c:v>
                </c:pt>
                <c:pt idx="3">
                  <c:v>Jul-17</c:v>
                </c:pt>
                <c:pt idx="4">
                  <c:v>Aug-17</c:v>
                </c:pt>
                <c:pt idx="5">
                  <c:v>Sep-17</c:v>
                </c:pt>
                <c:pt idx="6">
                  <c:v>Oct-17</c:v>
                </c:pt>
                <c:pt idx="7">
                  <c:v>Nov-17</c:v>
                </c:pt>
                <c:pt idx="8">
                  <c:v>Dec. 17</c:v>
                </c:pt>
                <c:pt idx="9">
                  <c:v>Jan-18</c:v>
                </c:pt>
                <c:pt idx="10">
                  <c:v>Feb-18</c:v>
                </c:pt>
                <c:pt idx="11">
                  <c:v>Mar-18</c:v>
                </c:pt>
                <c:pt idx="12">
                  <c:v>Apr-18</c:v>
                </c:pt>
                <c:pt idx="13">
                  <c:v>May-18</c:v>
                </c:pt>
                <c:pt idx="14">
                  <c:v>Jun-18</c:v>
                </c:pt>
              </c:strCache>
            </c:strRef>
          </c:cat>
          <c:val>
            <c:numRef>
              <c:f>'[Enrollment as of June 2018.xls]Sheet1'!$C$19:$Q$19</c:f>
              <c:numCache>
                <c:formatCode>General</c:formatCode>
                <c:ptCount val="15"/>
                <c:pt idx="0">
                  <c:v>158</c:v>
                </c:pt>
                <c:pt idx="1">
                  <c:v>379</c:v>
                </c:pt>
                <c:pt idx="2">
                  <c:v>664</c:v>
                </c:pt>
                <c:pt idx="3">
                  <c:v>996</c:v>
                </c:pt>
                <c:pt idx="4">
                  <c:v>1314</c:v>
                </c:pt>
                <c:pt idx="5">
                  <c:v>1528</c:v>
                </c:pt>
                <c:pt idx="6">
                  <c:v>1750</c:v>
                </c:pt>
                <c:pt idx="7">
                  <c:v>1921</c:v>
                </c:pt>
                <c:pt idx="8">
                  <c:v>2076</c:v>
                </c:pt>
                <c:pt idx="9">
                  <c:v>2229</c:v>
                </c:pt>
                <c:pt idx="10">
                  <c:v>2316</c:v>
                </c:pt>
                <c:pt idx="11">
                  <c:v>2393</c:v>
                </c:pt>
                <c:pt idx="12">
                  <c:v>2442</c:v>
                </c:pt>
                <c:pt idx="13">
                  <c:v>2442</c:v>
                </c:pt>
                <c:pt idx="14">
                  <c:v>2563</c:v>
                </c:pt>
              </c:numCache>
            </c:numRef>
          </c:val>
          <c:smooth val="0"/>
        </c:ser>
        <c:ser>
          <c:idx val="3"/>
          <c:order val="3"/>
          <c:tx>
            <c:strRef>
              <c:f>'[Enrollment as of June 2018.xls]Sheet1'!$B$20</c:f>
              <c:strCache>
                <c:ptCount val="1"/>
                <c:pt idx="0">
                  <c:v>Nekemt</c:v>
                </c:pt>
              </c:strCache>
            </c:strRef>
          </c:tx>
          <c:cat>
            <c:strRef>
              <c:f>'[Enrollment as of June 2018.xls]Sheet1'!$C$16:$Q$16</c:f>
              <c:strCache>
                <c:ptCount val="15"/>
                <c:pt idx="0">
                  <c:v>Apr-17</c:v>
                </c:pt>
                <c:pt idx="1">
                  <c:v>May-17</c:v>
                </c:pt>
                <c:pt idx="2">
                  <c:v>Jun-17</c:v>
                </c:pt>
                <c:pt idx="3">
                  <c:v>Jul-17</c:v>
                </c:pt>
                <c:pt idx="4">
                  <c:v>Aug-17</c:v>
                </c:pt>
                <c:pt idx="5">
                  <c:v>Sep-17</c:v>
                </c:pt>
                <c:pt idx="6">
                  <c:v>Oct-17</c:v>
                </c:pt>
                <c:pt idx="7">
                  <c:v>Nov-17</c:v>
                </c:pt>
                <c:pt idx="8">
                  <c:v>Dec. 17</c:v>
                </c:pt>
                <c:pt idx="9">
                  <c:v>Jan-18</c:v>
                </c:pt>
                <c:pt idx="10">
                  <c:v>Feb-18</c:v>
                </c:pt>
                <c:pt idx="11">
                  <c:v>Mar-18</c:v>
                </c:pt>
                <c:pt idx="12">
                  <c:v>Apr-18</c:v>
                </c:pt>
                <c:pt idx="13">
                  <c:v>May-18</c:v>
                </c:pt>
                <c:pt idx="14">
                  <c:v>Jun-18</c:v>
                </c:pt>
              </c:strCache>
            </c:strRef>
          </c:cat>
          <c:val>
            <c:numRef>
              <c:f>'[Enrollment as of June 2018.xls]Sheet1'!$C$20:$Q$20</c:f>
              <c:numCache>
                <c:formatCode>General</c:formatCode>
                <c:ptCount val="15"/>
                <c:pt idx="0">
                  <c:v>67</c:v>
                </c:pt>
                <c:pt idx="1">
                  <c:v>165</c:v>
                </c:pt>
                <c:pt idx="2">
                  <c:v>327</c:v>
                </c:pt>
                <c:pt idx="3">
                  <c:v>645</c:v>
                </c:pt>
                <c:pt idx="4">
                  <c:v>856</c:v>
                </c:pt>
                <c:pt idx="5">
                  <c:v>989</c:v>
                </c:pt>
                <c:pt idx="6">
                  <c:v>1030</c:v>
                </c:pt>
                <c:pt idx="7">
                  <c:v>1048</c:v>
                </c:pt>
                <c:pt idx="8">
                  <c:v>1066</c:v>
                </c:pt>
                <c:pt idx="9">
                  <c:v>1110</c:v>
                </c:pt>
                <c:pt idx="10">
                  <c:v>1128</c:v>
                </c:pt>
                <c:pt idx="11">
                  <c:v>1139</c:v>
                </c:pt>
                <c:pt idx="12">
                  <c:v>1146</c:v>
                </c:pt>
                <c:pt idx="13">
                  <c:v>1154</c:v>
                </c:pt>
                <c:pt idx="14">
                  <c:v>1163</c:v>
                </c:pt>
              </c:numCache>
            </c:numRef>
          </c:val>
          <c:smooth val="0"/>
        </c:ser>
        <c:ser>
          <c:idx val="4"/>
          <c:order val="4"/>
          <c:tx>
            <c:strRef>
              <c:f>'[Enrollment as of June 2018.xls]Sheet1'!$B$21</c:f>
              <c:strCache>
                <c:ptCount val="1"/>
                <c:pt idx="0">
                  <c:v>Hawassa</c:v>
                </c:pt>
              </c:strCache>
            </c:strRef>
          </c:tx>
          <c:cat>
            <c:strRef>
              <c:f>'[Enrollment as of June 2018.xls]Sheet1'!$C$16:$Q$16</c:f>
              <c:strCache>
                <c:ptCount val="15"/>
                <c:pt idx="0">
                  <c:v>Apr-17</c:v>
                </c:pt>
                <c:pt idx="1">
                  <c:v>May-17</c:v>
                </c:pt>
                <c:pt idx="2">
                  <c:v>Jun-17</c:v>
                </c:pt>
                <c:pt idx="3">
                  <c:v>Jul-17</c:v>
                </c:pt>
                <c:pt idx="4">
                  <c:v>Aug-17</c:v>
                </c:pt>
                <c:pt idx="5">
                  <c:v>Sep-17</c:v>
                </c:pt>
                <c:pt idx="6">
                  <c:v>Oct-17</c:v>
                </c:pt>
                <c:pt idx="7">
                  <c:v>Nov-17</c:v>
                </c:pt>
                <c:pt idx="8">
                  <c:v>Dec. 17</c:v>
                </c:pt>
                <c:pt idx="9">
                  <c:v>Jan-18</c:v>
                </c:pt>
                <c:pt idx="10">
                  <c:v>Feb-18</c:v>
                </c:pt>
                <c:pt idx="11">
                  <c:v>Mar-18</c:v>
                </c:pt>
                <c:pt idx="12">
                  <c:v>Apr-18</c:v>
                </c:pt>
                <c:pt idx="13">
                  <c:v>May-18</c:v>
                </c:pt>
                <c:pt idx="14">
                  <c:v>Jun-18</c:v>
                </c:pt>
              </c:strCache>
            </c:strRef>
          </c:cat>
          <c:val>
            <c:numRef>
              <c:f>'[Enrollment as of June 2018.xls]Sheet1'!$C$21:$Q$21</c:f>
              <c:numCache>
                <c:formatCode>General</c:formatCode>
                <c:ptCount val="15"/>
                <c:pt idx="0">
                  <c:v>49</c:v>
                </c:pt>
                <c:pt idx="1">
                  <c:v>92</c:v>
                </c:pt>
                <c:pt idx="2">
                  <c:v>111</c:v>
                </c:pt>
                <c:pt idx="3">
                  <c:v>177</c:v>
                </c:pt>
                <c:pt idx="4">
                  <c:v>343</c:v>
                </c:pt>
                <c:pt idx="5">
                  <c:v>418</c:v>
                </c:pt>
                <c:pt idx="6">
                  <c:v>508</c:v>
                </c:pt>
                <c:pt idx="7">
                  <c:v>530</c:v>
                </c:pt>
                <c:pt idx="8">
                  <c:v>559</c:v>
                </c:pt>
                <c:pt idx="9">
                  <c:v>615</c:v>
                </c:pt>
                <c:pt idx="10">
                  <c:v>658</c:v>
                </c:pt>
                <c:pt idx="11">
                  <c:v>721</c:v>
                </c:pt>
                <c:pt idx="12">
                  <c:v>747</c:v>
                </c:pt>
                <c:pt idx="13">
                  <c:v>765</c:v>
                </c:pt>
                <c:pt idx="14">
                  <c:v>823</c:v>
                </c:pt>
              </c:numCache>
            </c:numRef>
          </c:val>
          <c:smooth val="0"/>
        </c:ser>
        <c:ser>
          <c:idx val="5"/>
          <c:order val="5"/>
          <c:tx>
            <c:strRef>
              <c:f>'[Enrollment as of June 2018.xls]Sheet1'!$B$22</c:f>
              <c:strCache>
                <c:ptCount val="1"/>
                <c:pt idx="0">
                  <c:v>Mekele</c:v>
                </c:pt>
              </c:strCache>
            </c:strRef>
          </c:tx>
          <c:cat>
            <c:strRef>
              <c:f>'[Enrollment as of June 2018.xls]Sheet1'!$C$16:$Q$16</c:f>
              <c:strCache>
                <c:ptCount val="15"/>
                <c:pt idx="0">
                  <c:v>Apr-17</c:v>
                </c:pt>
                <c:pt idx="1">
                  <c:v>May-17</c:v>
                </c:pt>
                <c:pt idx="2">
                  <c:v>Jun-17</c:v>
                </c:pt>
                <c:pt idx="3">
                  <c:v>Jul-17</c:v>
                </c:pt>
                <c:pt idx="4">
                  <c:v>Aug-17</c:v>
                </c:pt>
                <c:pt idx="5">
                  <c:v>Sep-17</c:v>
                </c:pt>
                <c:pt idx="6">
                  <c:v>Oct-17</c:v>
                </c:pt>
                <c:pt idx="7">
                  <c:v>Nov-17</c:v>
                </c:pt>
                <c:pt idx="8">
                  <c:v>Dec. 17</c:v>
                </c:pt>
                <c:pt idx="9">
                  <c:v>Jan-18</c:v>
                </c:pt>
                <c:pt idx="10">
                  <c:v>Feb-18</c:v>
                </c:pt>
                <c:pt idx="11">
                  <c:v>Mar-18</c:v>
                </c:pt>
                <c:pt idx="12">
                  <c:v>Apr-18</c:v>
                </c:pt>
                <c:pt idx="13">
                  <c:v>May-18</c:v>
                </c:pt>
                <c:pt idx="14">
                  <c:v>Jun-18</c:v>
                </c:pt>
              </c:strCache>
            </c:strRef>
          </c:cat>
          <c:val>
            <c:numRef>
              <c:f>'[Enrollment as of June 2018.xls]Sheet1'!$C$22:$Q$22</c:f>
              <c:numCache>
                <c:formatCode>General</c:formatCode>
                <c:ptCount val="15"/>
                <c:pt idx="0">
                  <c:v>46</c:v>
                </c:pt>
                <c:pt idx="1">
                  <c:v>115</c:v>
                </c:pt>
                <c:pt idx="2">
                  <c:v>210</c:v>
                </c:pt>
                <c:pt idx="3">
                  <c:v>289</c:v>
                </c:pt>
                <c:pt idx="4">
                  <c:v>462</c:v>
                </c:pt>
                <c:pt idx="5">
                  <c:v>647</c:v>
                </c:pt>
                <c:pt idx="6">
                  <c:v>780</c:v>
                </c:pt>
                <c:pt idx="7">
                  <c:v>869</c:v>
                </c:pt>
                <c:pt idx="8">
                  <c:v>929</c:v>
                </c:pt>
                <c:pt idx="9">
                  <c:v>1002</c:v>
                </c:pt>
                <c:pt idx="10">
                  <c:v>1058</c:v>
                </c:pt>
                <c:pt idx="11">
                  <c:v>1092</c:v>
                </c:pt>
                <c:pt idx="12">
                  <c:v>1111</c:v>
                </c:pt>
                <c:pt idx="13">
                  <c:v>1115</c:v>
                </c:pt>
                <c:pt idx="14">
                  <c:v>1115</c:v>
                </c:pt>
              </c:numCache>
            </c:numRef>
          </c:val>
          <c:smooth val="0"/>
        </c:ser>
        <c:ser>
          <c:idx val="6"/>
          <c:order val="6"/>
          <c:tx>
            <c:strRef>
              <c:f>'[Enrollment as of June 2018.xls]Sheet1'!$B$23</c:f>
              <c:strCache>
                <c:ptCount val="1"/>
                <c:pt idx="0">
                  <c:v>Overall</c:v>
                </c:pt>
              </c:strCache>
            </c:strRef>
          </c:tx>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'[Enrollment as of June 2018.xls]Sheet1'!$C$16:$Q$16</c:f>
              <c:strCache>
                <c:ptCount val="15"/>
                <c:pt idx="0">
                  <c:v>Apr-17</c:v>
                </c:pt>
                <c:pt idx="1">
                  <c:v>May-17</c:v>
                </c:pt>
                <c:pt idx="2">
                  <c:v>Jun-17</c:v>
                </c:pt>
                <c:pt idx="3">
                  <c:v>Jul-17</c:v>
                </c:pt>
                <c:pt idx="4">
                  <c:v>Aug-17</c:v>
                </c:pt>
                <c:pt idx="5">
                  <c:v>Sep-17</c:v>
                </c:pt>
                <c:pt idx="6">
                  <c:v>Oct-17</c:v>
                </c:pt>
                <c:pt idx="7">
                  <c:v>Nov-17</c:v>
                </c:pt>
                <c:pt idx="8">
                  <c:v>Dec. 17</c:v>
                </c:pt>
                <c:pt idx="9">
                  <c:v>Jan-18</c:v>
                </c:pt>
                <c:pt idx="10">
                  <c:v>Feb-18</c:v>
                </c:pt>
                <c:pt idx="11">
                  <c:v>Mar-18</c:v>
                </c:pt>
                <c:pt idx="12">
                  <c:v>Apr-18</c:v>
                </c:pt>
                <c:pt idx="13">
                  <c:v>May-18</c:v>
                </c:pt>
                <c:pt idx="14">
                  <c:v>Jun-18</c:v>
                </c:pt>
              </c:strCache>
            </c:strRef>
          </c:cat>
          <c:val>
            <c:numRef>
              <c:f>'[Enrollment as of June 2018.xls]Sheet1'!$C$23:$Q$23</c:f>
              <c:numCache>
                <c:formatCode>0</c:formatCode>
                <c:ptCount val="15"/>
                <c:pt idx="0">
                  <c:v>409</c:v>
                </c:pt>
                <c:pt idx="1">
                  <c:v>1284</c:v>
                </c:pt>
                <c:pt idx="2">
                  <c:v>2545</c:v>
                </c:pt>
                <c:pt idx="3">
                  <c:v>4038</c:v>
                </c:pt>
                <c:pt idx="4">
                  <c:v>5471</c:v>
                </c:pt>
                <c:pt idx="5">
                  <c:v>6353</c:v>
                </c:pt>
                <c:pt idx="6">
                  <c:v>7196</c:v>
                </c:pt>
                <c:pt idx="7">
                  <c:v>7647</c:v>
                </c:pt>
                <c:pt idx="8">
                  <c:v>8062</c:v>
                </c:pt>
                <c:pt idx="9">
                  <c:v>8555</c:v>
                </c:pt>
                <c:pt idx="10">
                  <c:v>8871</c:v>
                </c:pt>
                <c:pt idx="11">
                  <c:v>9184</c:v>
                </c:pt>
                <c:pt idx="12">
                  <c:v>9386</c:v>
                </c:pt>
                <c:pt idx="13">
                  <c:v>9425</c:v>
                </c:pt>
                <c:pt idx="14">
                  <c:v>9613</c:v>
                </c:pt>
              </c:numCache>
            </c:numRef>
          </c:val>
          <c:smooth val="0"/>
        </c:ser>
        <c:dLbls>
          <c:showLegendKey val="0"/>
          <c:showVal val="0"/>
          <c:showCatName val="0"/>
          <c:showSerName val="0"/>
          <c:showPercent val="0"/>
          <c:showBubbleSize val="0"/>
        </c:dLbls>
        <c:marker val="1"/>
        <c:smooth val="0"/>
        <c:axId val="197330944"/>
        <c:axId val="197331336"/>
      </c:lineChart>
      <c:catAx>
        <c:axId val="197330944"/>
        <c:scaling>
          <c:orientation val="minMax"/>
        </c:scaling>
        <c:delete val="0"/>
        <c:axPos val="b"/>
        <c:numFmt formatCode="General" sourceLinked="0"/>
        <c:majorTickMark val="none"/>
        <c:minorTickMark val="none"/>
        <c:tickLblPos val="nextTo"/>
        <c:txPr>
          <a:bodyPr/>
          <a:lstStyle/>
          <a:p>
            <a:pPr>
              <a:defRPr sz="1200" b="1"/>
            </a:pPr>
            <a:endParaRPr lang="en-US"/>
          </a:p>
        </c:txPr>
        <c:crossAx val="197331336"/>
        <c:crosses val="autoZero"/>
        <c:auto val="1"/>
        <c:lblAlgn val="ctr"/>
        <c:lblOffset val="100"/>
        <c:noMultiLvlLbl val="0"/>
      </c:catAx>
      <c:valAx>
        <c:axId val="197331336"/>
        <c:scaling>
          <c:orientation val="minMax"/>
          <c:max val="10000"/>
        </c:scaling>
        <c:delete val="0"/>
        <c:axPos val="l"/>
        <c:majorGridlines/>
        <c:title>
          <c:tx>
            <c:rich>
              <a:bodyPr/>
              <a:lstStyle/>
              <a:p>
                <a:pPr>
                  <a:defRPr sz="1400"/>
                </a:pPr>
                <a:r>
                  <a:rPr lang="en-US" sz="1400"/>
                  <a:t>Cummulative # of ASM enrolles</a:t>
                </a:r>
              </a:p>
            </c:rich>
          </c:tx>
          <c:overlay val="0"/>
        </c:title>
        <c:numFmt formatCode="General" sourceLinked="1"/>
        <c:majorTickMark val="none"/>
        <c:minorTickMark val="none"/>
        <c:tickLblPos val="nextTo"/>
        <c:txPr>
          <a:bodyPr/>
          <a:lstStyle/>
          <a:p>
            <a:pPr>
              <a:defRPr b="1"/>
            </a:pPr>
            <a:endParaRPr lang="en-US"/>
          </a:p>
        </c:txPr>
        <c:crossAx val="197330944"/>
        <c:crosses val="autoZero"/>
        <c:crossBetween val="between"/>
      </c:valAx>
    </c:plotArea>
    <c:legend>
      <c:legendPos val="b"/>
      <c:legendEntry>
        <c:idx val="6"/>
        <c:txPr>
          <a:bodyPr/>
          <a:lstStyle/>
          <a:p>
            <a:pPr>
              <a:defRPr sz="1400" b="1"/>
            </a:pPr>
            <a:endParaRPr lang="en-US"/>
          </a:p>
        </c:txPr>
      </c:legendEntry>
      <c:overlay val="0"/>
      <c:txPr>
        <a:bodyPr/>
        <a:lstStyle/>
        <a:p>
          <a:pPr>
            <a:defRPr sz="1200"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5870992756452"/>
          <c:y val="0.10799380316117133"/>
          <c:w val="0.75170739099506845"/>
          <c:h val="0.74084205354152843"/>
        </c:manualLayout>
      </c:layout>
      <c:barChart>
        <c:barDir val="col"/>
        <c:grouping val="clustered"/>
        <c:varyColors val="0"/>
        <c:ser>
          <c:idx val="1"/>
          <c:order val="1"/>
          <c:tx>
            <c:strRef>
              <c:f>Sheet1!$M$9</c:f>
              <c:strCache>
                <c:ptCount val="1"/>
                <c:pt idx="0">
                  <c:v>Number of clients enrolled in ASM</c:v>
                </c:pt>
              </c:strCache>
            </c:strRef>
          </c:tx>
          <c:spPr>
            <a:solidFill>
              <a:srgbClr val="FF6600"/>
            </a:solidFill>
            <a:ln>
              <a:noFill/>
            </a:ln>
            <a:effectLst>
              <a:outerShdw blurRad="50800" dist="38100" dir="13500000" algn="br" rotWithShape="0">
                <a:prstClr val="black">
                  <a:alpha val="40000"/>
                </a:prstClr>
              </a:outerShdw>
            </a:effectLst>
          </c:spPr>
          <c:invertIfNegative val="0"/>
          <c:val>
            <c:numRef>
              <c:f>Sheet1!$N$9:$O$9</c:f>
              <c:numCache>
                <c:formatCode>General</c:formatCode>
                <c:ptCount val="2"/>
                <c:pt idx="0">
                  <c:v>3977</c:v>
                </c:pt>
                <c:pt idx="1">
                  <c:v>102352</c:v>
                </c:pt>
              </c:numCache>
            </c:numRef>
          </c:val>
          <c:extLst xmlns:c16r2="http://schemas.microsoft.com/office/drawing/2015/06/chart">
            <c:ext xmlns:c16="http://schemas.microsoft.com/office/drawing/2014/chart" uri="{C3380CC4-5D6E-409C-BE32-E72D297353CC}">
              <c16:uniqueId val="{00000000-521C-49E5-A2FF-07CEEFC45E8D}"/>
            </c:ext>
          </c:extLst>
        </c:ser>
        <c:dLbls>
          <c:showLegendKey val="0"/>
          <c:showVal val="0"/>
          <c:showCatName val="0"/>
          <c:showSerName val="0"/>
          <c:showPercent val="0"/>
          <c:showBubbleSize val="0"/>
        </c:dLbls>
        <c:gapWidth val="219"/>
        <c:axId val="132893768"/>
        <c:axId val="133369992"/>
      </c:barChart>
      <c:lineChart>
        <c:grouping val="standard"/>
        <c:varyColors val="0"/>
        <c:ser>
          <c:idx val="0"/>
          <c:order val="0"/>
          <c:tx>
            <c:strRef>
              <c:f>Sheet1!$M$8</c:f>
              <c:strCache>
                <c:ptCount val="1"/>
                <c:pt idx="0">
                  <c:v>Number of health facilities adopting ASM</c:v>
                </c:pt>
              </c:strCache>
            </c:strRef>
          </c:tx>
          <c:spPr>
            <a:ln w="47625" cap="rnd">
              <a:solidFill>
                <a:srgbClr val="002060"/>
              </a:solidFill>
              <a:round/>
            </a:ln>
            <a:effectLst>
              <a:outerShdw blurRad="50800" dist="38100" dir="5400000" algn="t" rotWithShape="0">
                <a:prstClr val="black">
                  <a:alpha val="40000"/>
                </a:prstClr>
              </a:outerShdw>
            </a:effectLst>
          </c:spPr>
          <c:marker>
            <c:symbol val="none"/>
          </c:marker>
          <c:dPt>
            <c:idx val="1"/>
            <c:marker>
              <c:symbol val="none"/>
            </c:marker>
            <c:bubble3D val="0"/>
            <c:spPr>
              <a:ln w="47625" cap="rnd">
                <a:solidFill>
                  <a:srgbClr val="002060"/>
                </a:solidFill>
                <a:prstDash val="sysDash"/>
                <a:round/>
              </a:ln>
              <a:effectLst>
                <a:outerShdw blurRad="50800" dist="38100" dir="5400000" algn="t" rotWithShape="0">
                  <a:prstClr val="black">
                    <a:alpha val="40000"/>
                  </a:prstClr>
                </a:outerShdw>
              </a:effectLst>
            </c:spPr>
            <c:extLst xmlns:c16r2="http://schemas.microsoft.com/office/drawing/2015/06/chart">
              <c:ext xmlns:c16="http://schemas.microsoft.com/office/drawing/2014/chart" uri="{C3380CC4-5D6E-409C-BE32-E72D297353CC}">
                <c16:uniqueId val="{00000002-521C-49E5-A2FF-07CEEFC45E8D}"/>
              </c:ext>
            </c:extLst>
          </c:dPt>
          <c:dLbls>
            <c:dLbl>
              <c:idx val="0"/>
              <c:layout>
                <c:manualLayout>
                  <c:x val="4.5753897751209645E-2"/>
                  <c:y val="-7.2967763136432981E-2"/>
                </c:manualLayout>
              </c:layout>
              <c:tx>
                <c:rich>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mn-lt"/>
                        <a:ea typeface="+mn-ea"/>
                        <a:cs typeface="+mn-cs"/>
                      </a:defRPr>
                    </a:pPr>
                    <a:r>
                      <a:rPr lang="en-US" sz="1600" b="1" dirty="0" smtClean="0">
                        <a:solidFill>
                          <a:srgbClr val="002060"/>
                        </a:solidFill>
                      </a:rPr>
                      <a:t>6 health facilities</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21C-49E5-A2FF-07CEEFC45E8D}"/>
                </c:ext>
                <c:ext xmlns:c15="http://schemas.microsoft.com/office/drawing/2012/chart" uri="{CE6537A1-D6FC-4f65-9D91-7224C49458BB}">
                  <c15:layout>
                    <c:manualLayout>
                      <c:w val="0.19929989450887209"/>
                      <c:h val="0.10083661287620438"/>
                    </c:manualLayout>
                  </c15:layout>
                </c:ext>
              </c:extLst>
            </c:dLbl>
            <c:dLbl>
              <c:idx val="1"/>
              <c:layout>
                <c:manualLayout>
                  <c:x val="4.098325183479893E-2"/>
                  <c:y val="2.6315163808812218E-2"/>
                </c:manualLayout>
              </c:layout>
              <c:tx>
                <c:rich>
                  <a:bodyPr rot="0" spcFirstLastPara="1" vertOverflow="ellipsis" vert="horz" wrap="square" lIns="38100" tIns="19050" rIns="38100" bIns="19050" anchor="ctr" anchorCtr="1">
                    <a:noAutofit/>
                  </a:bodyPr>
                  <a:lstStyle/>
                  <a:p>
                    <a:pPr>
                      <a:defRPr sz="1600" b="1" i="0" u="none" strike="noStrike" kern="1200" baseline="0">
                        <a:solidFill>
                          <a:srgbClr val="002060"/>
                        </a:solidFill>
                        <a:latin typeface="+mn-lt"/>
                        <a:ea typeface="+mn-ea"/>
                        <a:cs typeface="+mn-cs"/>
                      </a:defRPr>
                    </a:pPr>
                    <a:r>
                      <a:rPr lang="en-US" sz="1600" b="1" i="0" dirty="0" smtClean="0">
                        <a:solidFill>
                          <a:srgbClr val="002060"/>
                        </a:solidFill>
                      </a:rPr>
                      <a:t>974 health</a:t>
                    </a:r>
                    <a:r>
                      <a:rPr lang="en-US" sz="1600" b="1" i="0" baseline="0" dirty="0" smtClean="0">
                        <a:solidFill>
                          <a:srgbClr val="002060"/>
                        </a:solidFill>
                      </a:rPr>
                      <a:t> facilities</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21C-49E5-A2FF-07CEEFC45E8D}"/>
                </c:ext>
                <c:ext xmlns:c15="http://schemas.microsoft.com/office/drawing/2012/chart" uri="{CE6537A1-D6FC-4f65-9D91-7224C49458BB}">
                  <c15:layout>
                    <c:manualLayout>
                      <c:w val="0.16692789968652039"/>
                      <c:h val="0.12471704237744195"/>
                    </c:manualLayout>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Sheet1!$N$8:$O$8</c:f>
              <c:numCache>
                <c:formatCode>General</c:formatCode>
                <c:ptCount val="2"/>
                <c:pt idx="0">
                  <c:v>6</c:v>
                </c:pt>
                <c:pt idx="1">
                  <c:v>974</c:v>
                </c:pt>
              </c:numCache>
            </c:numRef>
          </c:val>
          <c:smooth val="0"/>
          <c:extLst xmlns:c16r2="http://schemas.microsoft.com/office/drawing/2015/06/chart">
            <c:ext xmlns:c16="http://schemas.microsoft.com/office/drawing/2014/chart" uri="{C3380CC4-5D6E-409C-BE32-E72D297353CC}">
              <c16:uniqueId val="{00000004-521C-49E5-A2FF-07CEEFC45E8D}"/>
            </c:ext>
          </c:extLst>
        </c:ser>
        <c:dLbls>
          <c:showLegendKey val="0"/>
          <c:showVal val="0"/>
          <c:showCatName val="0"/>
          <c:showSerName val="0"/>
          <c:showPercent val="0"/>
          <c:showBubbleSize val="0"/>
        </c:dLbls>
        <c:marker val="1"/>
        <c:smooth val="0"/>
        <c:axId val="133370760"/>
        <c:axId val="133370376"/>
      </c:lineChart>
      <c:catAx>
        <c:axId val="13289376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33369992"/>
        <c:crosses val="autoZero"/>
        <c:auto val="1"/>
        <c:lblAlgn val="ctr"/>
        <c:lblOffset val="100"/>
        <c:noMultiLvlLbl val="0"/>
      </c:catAx>
      <c:valAx>
        <c:axId val="133369992"/>
        <c:scaling>
          <c:orientation val="minMax"/>
          <c:max val="1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32893768"/>
        <c:crosses val="autoZero"/>
        <c:crossBetween val="between"/>
      </c:valAx>
      <c:valAx>
        <c:axId val="133370376"/>
        <c:scaling>
          <c:orientation val="minMax"/>
          <c:max val="1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33370760"/>
        <c:crosses val="max"/>
        <c:crossBetween val="between"/>
      </c:valAx>
      <c:catAx>
        <c:axId val="133370760"/>
        <c:scaling>
          <c:orientation val="minMax"/>
        </c:scaling>
        <c:delete val="1"/>
        <c:axPos val="b"/>
        <c:majorTickMark val="out"/>
        <c:minorTickMark val="none"/>
        <c:tickLblPos val="nextTo"/>
        <c:crossAx val="1333703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0.02819</cdr:x>
      <cdr:y>0.02312</cdr:y>
    </cdr:from>
    <cdr:to>
      <cdr:x>1</cdr:x>
      <cdr:y>0.10116</cdr:y>
    </cdr:to>
    <cdr:sp macro="" textlink="">
      <cdr:nvSpPr>
        <cdr:cNvPr id="2" name="TextBox 1"/>
        <cdr:cNvSpPr txBox="1"/>
      </cdr:nvSpPr>
      <cdr:spPr>
        <a:xfrm xmlns:a="http://schemas.openxmlformats.org/drawingml/2006/main">
          <a:off x="187287" y="132204"/>
          <a:ext cx="6455885" cy="4461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solidFill>
                <a:schemeClr val="tx1"/>
              </a:solidFill>
              <a:latin typeface="Arial" panose="020B0604020202020204" pitchFamily="34" charset="0"/>
              <a:cs typeface="Arial" panose="020B0604020202020204" pitchFamily="34" charset="0"/>
            </a:rPr>
            <a:t>National scale up of Appointment Spacing model Jul 2017 – Feb 2018</a:t>
          </a:r>
          <a:endParaRPr lang="en-US" sz="1400" b="1" dirty="0">
            <a:solidFill>
              <a:schemeClr val="tx1"/>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0964C5-C36C-4FA5-9B28-4A97B4683801}" type="datetimeFigureOut">
              <a:rPr lang="en-US" smtClean="0"/>
              <a:t>7/27/2018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CB7607-F3BB-46AD-A010-5137A4D162EB}" type="slidenum">
              <a:rPr lang="en-US" smtClean="0"/>
              <a:t>‹#›</a:t>
            </a:fld>
            <a:endParaRPr lang="en-US"/>
          </a:p>
        </p:txBody>
      </p:sp>
    </p:spTree>
    <p:extLst>
      <p:ext uri="{BB962C8B-B14F-4D97-AF65-F5344CB8AC3E}">
        <p14:creationId xmlns:p14="http://schemas.microsoft.com/office/powerpoint/2010/main" val="1920530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595A3A-F517-453C-8C9B-0749E9E1BBB9}" type="datetimeFigureOut">
              <a:rPr lang="en-US" smtClean="0"/>
              <a:t>7/27/2018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D20B4-FED2-49D6-BAEC-D1FE00A1B269}" type="slidenum">
              <a:rPr lang="en-US" smtClean="0"/>
              <a:t>‹#›</a:t>
            </a:fld>
            <a:endParaRPr lang="en-US"/>
          </a:p>
        </p:txBody>
      </p:sp>
    </p:spTree>
    <p:extLst>
      <p:ext uri="{BB962C8B-B14F-4D97-AF65-F5344CB8AC3E}">
        <p14:creationId xmlns:p14="http://schemas.microsoft.com/office/powerpoint/2010/main" val="3005121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D20B4-FED2-49D6-BAEC-D1FE00A1B269}" type="slidenum">
              <a:rPr lang="en-US" smtClean="0"/>
              <a:t>1</a:t>
            </a:fld>
            <a:endParaRPr lang="en-US"/>
          </a:p>
        </p:txBody>
      </p:sp>
    </p:spTree>
    <p:extLst>
      <p:ext uri="{BB962C8B-B14F-4D97-AF65-F5344CB8AC3E}">
        <p14:creationId xmlns:p14="http://schemas.microsoft.com/office/powerpoint/2010/main" val="2840803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5BD20B4-FED2-49D6-BAEC-D1FE00A1B269}" type="slidenum">
              <a:rPr lang="en-US" smtClean="0"/>
              <a:t>11</a:t>
            </a:fld>
            <a:endParaRPr lang="en-US"/>
          </a:p>
        </p:txBody>
      </p:sp>
    </p:spTree>
    <p:extLst>
      <p:ext uri="{BB962C8B-B14F-4D97-AF65-F5344CB8AC3E}">
        <p14:creationId xmlns:p14="http://schemas.microsoft.com/office/powerpoint/2010/main" val="128410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5BD20B4-FED2-49D6-BAEC-D1FE00A1B269}" type="slidenum">
              <a:rPr lang="en-US" smtClean="0"/>
              <a:t>12</a:t>
            </a:fld>
            <a:endParaRPr lang="en-US"/>
          </a:p>
        </p:txBody>
      </p:sp>
    </p:spTree>
    <p:extLst>
      <p:ext uri="{BB962C8B-B14F-4D97-AF65-F5344CB8AC3E}">
        <p14:creationId xmlns:p14="http://schemas.microsoft.com/office/powerpoint/2010/main" val="1001163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D20B4-FED2-49D6-BAEC-D1FE00A1B269}" type="slidenum">
              <a:rPr lang="en-US" smtClean="0"/>
              <a:t>13</a:t>
            </a:fld>
            <a:endParaRPr lang="en-US"/>
          </a:p>
        </p:txBody>
      </p:sp>
    </p:spTree>
    <p:extLst>
      <p:ext uri="{BB962C8B-B14F-4D97-AF65-F5344CB8AC3E}">
        <p14:creationId xmlns:p14="http://schemas.microsoft.com/office/powerpoint/2010/main" val="2268817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D20B4-FED2-49D6-BAEC-D1FE00A1B269}" type="slidenum">
              <a:rPr lang="en-US" smtClean="0"/>
              <a:t>14</a:t>
            </a:fld>
            <a:endParaRPr lang="en-US"/>
          </a:p>
        </p:txBody>
      </p:sp>
    </p:spTree>
    <p:extLst>
      <p:ext uri="{BB962C8B-B14F-4D97-AF65-F5344CB8AC3E}">
        <p14:creationId xmlns:p14="http://schemas.microsoft.com/office/powerpoint/2010/main" val="990539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D20B4-FED2-49D6-BAEC-D1FE00A1B269}" type="slidenum">
              <a:rPr lang="en-US" smtClean="0"/>
              <a:t>15</a:t>
            </a:fld>
            <a:endParaRPr lang="en-US"/>
          </a:p>
        </p:txBody>
      </p:sp>
    </p:spTree>
    <p:extLst>
      <p:ext uri="{BB962C8B-B14F-4D97-AF65-F5344CB8AC3E}">
        <p14:creationId xmlns:p14="http://schemas.microsoft.com/office/powerpoint/2010/main" val="806879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5BD20B4-FED2-49D6-BAEC-D1FE00A1B269}" type="slidenum">
              <a:rPr lang="en-US" smtClean="0"/>
              <a:t>2</a:t>
            </a:fld>
            <a:endParaRPr lang="en-US"/>
          </a:p>
        </p:txBody>
      </p:sp>
    </p:spTree>
    <p:extLst>
      <p:ext uri="{BB962C8B-B14F-4D97-AF65-F5344CB8AC3E}">
        <p14:creationId xmlns:p14="http://schemas.microsoft.com/office/powerpoint/2010/main" val="3876003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5BD20B4-FED2-49D6-BAEC-D1FE00A1B269}" type="slidenum">
              <a:rPr lang="en-US" smtClean="0"/>
              <a:t>3</a:t>
            </a:fld>
            <a:endParaRPr lang="en-US"/>
          </a:p>
        </p:txBody>
      </p:sp>
    </p:spTree>
    <p:extLst>
      <p:ext uri="{BB962C8B-B14F-4D97-AF65-F5344CB8AC3E}">
        <p14:creationId xmlns:p14="http://schemas.microsoft.com/office/powerpoint/2010/main" val="740600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D20B4-FED2-49D6-BAEC-D1FE00A1B269}" type="slidenum">
              <a:rPr lang="en-US" smtClean="0"/>
              <a:t>4</a:t>
            </a:fld>
            <a:endParaRPr lang="en-US"/>
          </a:p>
        </p:txBody>
      </p:sp>
    </p:spTree>
    <p:extLst>
      <p:ext uri="{BB962C8B-B14F-4D97-AF65-F5344CB8AC3E}">
        <p14:creationId xmlns:p14="http://schemas.microsoft.com/office/powerpoint/2010/main" val="3892534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D20B4-FED2-49D6-BAEC-D1FE00A1B269}" type="slidenum">
              <a:rPr lang="en-US" smtClean="0"/>
              <a:t>5</a:t>
            </a:fld>
            <a:endParaRPr lang="en-US"/>
          </a:p>
        </p:txBody>
      </p:sp>
    </p:spTree>
    <p:extLst>
      <p:ext uri="{BB962C8B-B14F-4D97-AF65-F5344CB8AC3E}">
        <p14:creationId xmlns:p14="http://schemas.microsoft.com/office/powerpoint/2010/main" val="2549812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5BD20B4-FED2-49D6-BAEC-D1FE00A1B269}" type="slidenum">
              <a:rPr lang="en-US" smtClean="0"/>
              <a:t>6</a:t>
            </a:fld>
            <a:endParaRPr lang="en-US"/>
          </a:p>
        </p:txBody>
      </p:sp>
    </p:spTree>
    <p:extLst>
      <p:ext uri="{BB962C8B-B14F-4D97-AF65-F5344CB8AC3E}">
        <p14:creationId xmlns:p14="http://schemas.microsoft.com/office/powerpoint/2010/main" val="3818767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D20B4-FED2-49D6-BAEC-D1FE00A1B269}" type="slidenum">
              <a:rPr lang="en-US" smtClean="0"/>
              <a:t>7</a:t>
            </a:fld>
            <a:endParaRPr lang="en-US"/>
          </a:p>
        </p:txBody>
      </p:sp>
    </p:spTree>
    <p:extLst>
      <p:ext uri="{BB962C8B-B14F-4D97-AF65-F5344CB8AC3E}">
        <p14:creationId xmlns:p14="http://schemas.microsoft.com/office/powerpoint/2010/main" val="441753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35BD20B4-FED2-49D6-BAEC-D1FE00A1B269}" type="slidenum">
              <a:rPr lang="en-US" smtClean="0"/>
              <a:t>9</a:t>
            </a:fld>
            <a:endParaRPr lang="en-US"/>
          </a:p>
        </p:txBody>
      </p:sp>
    </p:spTree>
    <p:extLst>
      <p:ext uri="{BB962C8B-B14F-4D97-AF65-F5344CB8AC3E}">
        <p14:creationId xmlns:p14="http://schemas.microsoft.com/office/powerpoint/2010/main" val="2940488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5BD20B4-FED2-49D6-BAEC-D1FE00A1B269}" type="slidenum">
              <a:rPr lang="en-US" smtClean="0"/>
              <a:t>10</a:t>
            </a:fld>
            <a:endParaRPr lang="en-US"/>
          </a:p>
        </p:txBody>
      </p:sp>
    </p:spTree>
    <p:extLst>
      <p:ext uri="{BB962C8B-B14F-4D97-AF65-F5344CB8AC3E}">
        <p14:creationId xmlns:p14="http://schemas.microsoft.com/office/powerpoint/2010/main" val="4009336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rgbClr val="1E428A"/>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800" y="5486400"/>
            <a:ext cx="3129580" cy="1219200"/>
          </a:xfrm>
          <a:prstGeom prst="rect">
            <a:avLst/>
          </a:prstGeom>
        </p:spPr>
      </p:pic>
    </p:spTree>
    <p:extLst>
      <p:ext uri="{BB962C8B-B14F-4D97-AF65-F5344CB8AC3E}">
        <p14:creationId xmlns:p14="http://schemas.microsoft.com/office/powerpoint/2010/main" val="25509230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BCADF7-B54C-478B-A91E-BABCB30D5E5D}" type="datetimeFigureOut">
              <a:rPr lang="en-US" smtClean="0"/>
              <a:t>7/27/2018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385F84-89B0-40AF-94F2-6B1BCC2B53E2}" type="slidenum">
              <a:rPr lang="en-US" smtClean="0"/>
              <a:t>‹#›</a:t>
            </a:fld>
            <a:endParaRPr lang="en-US"/>
          </a:p>
        </p:txBody>
      </p:sp>
    </p:spTree>
    <p:extLst>
      <p:ext uri="{BB962C8B-B14F-4D97-AF65-F5344CB8AC3E}">
        <p14:creationId xmlns:p14="http://schemas.microsoft.com/office/powerpoint/2010/main" val="12953692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1429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BCADF7-B54C-478B-A91E-BABCB30D5E5D}"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85F84-89B0-40AF-94F2-6B1BCC2B53E2}" type="slidenum">
              <a:rPr lang="en-US" smtClean="0"/>
              <a:t>‹#›</a:t>
            </a:fld>
            <a:endParaRPr lang="en-US"/>
          </a:p>
        </p:txBody>
      </p:sp>
    </p:spTree>
    <p:extLst>
      <p:ext uri="{BB962C8B-B14F-4D97-AF65-F5344CB8AC3E}">
        <p14:creationId xmlns:p14="http://schemas.microsoft.com/office/powerpoint/2010/main" val="55274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700387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604877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FE590C-7C58-431D-88EE-7CE9F23108DF}"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3408F-9211-4657-A917-27084F629389}" type="slidenum">
              <a:rPr lang="en-US" smtClean="0"/>
              <a:t>‹#›</a:t>
            </a:fld>
            <a:endParaRPr lang="en-US"/>
          </a:p>
        </p:txBody>
      </p:sp>
    </p:spTree>
    <p:extLst>
      <p:ext uri="{BB962C8B-B14F-4D97-AF65-F5344CB8AC3E}">
        <p14:creationId xmlns:p14="http://schemas.microsoft.com/office/powerpoint/2010/main" val="42321071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792131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30223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079011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52057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937815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FE590C-7C58-431D-88EE-7CE9F23108DF}"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3408F-9211-4657-A917-27084F629389}" type="slidenum">
              <a:rPr lang="en-US" smtClean="0"/>
              <a:t>‹#›</a:t>
            </a:fld>
            <a:endParaRPr lang="en-US"/>
          </a:p>
        </p:txBody>
      </p:sp>
    </p:spTree>
    <p:extLst>
      <p:ext uri="{BB962C8B-B14F-4D97-AF65-F5344CB8AC3E}">
        <p14:creationId xmlns:p14="http://schemas.microsoft.com/office/powerpoint/2010/main" val="3679428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FE590C-7C58-431D-88EE-7CE9F23108DF}"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3408F-9211-4657-A917-27084F629389}" type="slidenum">
              <a:rPr lang="en-US" smtClean="0"/>
              <a:t>‹#›</a:t>
            </a:fld>
            <a:endParaRPr lang="en-US"/>
          </a:p>
        </p:txBody>
      </p:sp>
    </p:spTree>
    <p:extLst>
      <p:ext uri="{BB962C8B-B14F-4D97-AF65-F5344CB8AC3E}">
        <p14:creationId xmlns:p14="http://schemas.microsoft.com/office/powerpoint/2010/main" val="205100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FE590C-7C58-431D-88EE-7CE9F23108DF}"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3408F-9211-4657-A917-27084F629389}" type="slidenum">
              <a:rPr lang="en-US" smtClean="0"/>
              <a:t>‹#›</a:t>
            </a:fld>
            <a:endParaRPr lang="en-US"/>
          </a:p>
        </p:txBody>
      </p:sp>
    </p:spTree>
    <p:extLst>
      <p:ext uri="{BB962C8B-B14F-4D97-AF65-F5344CB8AC3E}">
        <p14:creationId xmlns:p14="http://schemas.microsoft.com/office/powerpoint/2010/main" val="3253706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FE590C-7C58-431D-88EE-7CE9F23108DF}"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3408F-9211-4657-A917-27084F629389}" type="slidenum">
              <a:rPr lang="en-US" smtClean="0"/>
              <a:t>‹#›</a:t>
            </a:fld>
            <a:endParaRPr lang="en-US"/>
          </a:p>
        </p:txBody>
      </p:sp>
    </p:spTree>
    <p:extLst>
      <p:ext uri="{BB962C8B-B14F-4D97-AF65-F5344CB8AC3E}">
        <p14:creationId xmlns:p14="http://schemas.microsoft.com/office/powerpoint/2010/main" val="429000641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97438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120652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836659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899293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91BA2-F9AB-48B9-9682-E1B2422A6A33}" type="datetimeFigureOut">
              <a:rPr lang="en-US" smtClean="0"/>
              <a:t>7/27/2018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1887BD-5790-485D-B2E6-F5D7E76543EE}" type="slidenum">
              <a:rPr lang="en-US" smtClean="0"/>
              <a:t>‹#›</a:t>
            </a:fld>
            <a:endParaRPr lang="en-US"/>
          </a:p>
        </p:txBody>
      </p:sp>
    </p:spTree>
    <p:extLst>
      <p:ext uri="{BB962C8B-B14F-4D97-AF65-F5344CB8AC3E}">
        <p14:creationId xmlns:p14="http://schemas.microsoft.com/office/powerpoint/2010/main" val="231540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91BA2-F9AB-48B9-9682-E1B2422A6A33}"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887BD-5790-485D-B2E6-F5D7E76543EE}" type="slidenum">
              <a:rPr lang="en-US" smtClean="0"/>
              <a:t>‹#›</a:t>
            </a:fld>
            <a:endParaRPr lang="en-US"/>
          </a:p>
        </p:txBody>
      </p:sp>
    </p:spTree>
    <p:extLst>
      <p:ext uri="{BB962C8B-B14F-4D97-AF65-F5344CB8AC3E}">
        <p14:creationId xmlns:p14="http://schemas.microsoft.com/office/powerpoint/2010/main" val="392856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69460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91BA2-F9AB-48B9-9682-E1B2422A6A33}"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887BD-5790-485D-B2E6-F5D7E76543EE}" type="slidenum">
              <a:rPr lang="en-US" smtClean="0"/>
              <a:t>‹#›</a:t>
            </a:fld>
            <a:endParaRPr lang="en-US"/>
          </a:p>
        </p:txBody>
      </p:sp>
    </p:spTree>
    <p:extLst>
      <p:ext uri="{BB962C8B-B14F-4D97-AF65-F5344CB8AC3E}">
        <p14:creationId xmlns:p14="http://schemas.microsoft.com/office/powerpoint/2010/main" val="2885455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53594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1782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5B462AEA-7B47-4720-A855-F3BC2D189930}" type="datetimeFigureOut">
              <a:rPr lang="en-US" smtClean="0"/>
              <a:t>7/27/2018</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455879BB-0E0B-4EE3-BBD9-E45234CFCC5F}" type="slidenum">
              <a:rPr lang="en-US" smtClean="0"/>
              <a:t>‹#›</a:t>
            </a:fld>
            <a:endParaRPr lang="en-US"/>
          </a:p>
        </p:txBody>
      </p:sp>
    </p:spTree>
    <p:extLst>
      <p:ext uri="{BB962C8B-B14F-4D97-AF65-F5344CB8AC3E}">
        <p14:creationId xmlns:p14="http://schemas.microsoft.com/office/powerpoint/2010/main" val="20089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946804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6452078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BCADF7-B54C-478B-A91E-BABCB30D5E5D}"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85F84-89B0-40AF-94F2-6B1BCC2B53E2}" type="slidenum">
              <a:rPr lang="en-US" smtClean="0"/>
              <a:t>‹#›</a:t>
            </a:fld>
            <a:endParaRPr lang="en-US"/>
          </a:p>
        </p:txBody>
      </p:sp>
    </p:spTree>
    <p:extLst>
      <p:ext uri="{BB962C8B-B14F-4D97-AF65-F5344CB8AC3E}">
        <p14:creationId xmlns:p14="http://schemas.microsoft.com/office/powerpoint/2010/main" val="897950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BCADF7-B54C-478B-A91E-BABCB30D5E5D}"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85F84-89B0-40AF-94F2-6B1BCC2B53E2}" type="slidenum">
              <a:rPr lang="en-US" smtClean="0"/>
              <a:t>‹#›</a:t>
            </a:fld>
            <a:endParaRPr lang="en-US"/>
          </a:p>
        </p:txBody>
      </p:sp>
    </p:spTree>
    <p:extLst>
      <p:ext uri="{BB962C8B-B14F-4D97-AF65-F5344CB8AC3E}">
        <p14:creationId xmlns:p14="http://schemas.microsoft.com/office/powerpoint/2010/main" val="3432276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BCADF7-B54C-478B-A91E-BABCB30D5E5D}" type="datetimeFigureOut">
              <a:rPr lang="en-US" smtClean="0"/>
              <a:t>7/27/2018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385F84-89B0-40AF-94F2-6B1BCC2B53E2}" type="slidenum">
              <a:rPr lang="en-US" smtClean="0"/>
              <a:t>‹#›</a:t>
            </a:fld>
            <a:endParaRPr lang="en-US"/>
          </a:p>
        </p:txBody>
      </p:sp>
    </p:spTree>
    <p:extLst>
      <p:ext uri="{BB962C8B-B14F-4D97-AF65-F5344CB8AC3E}">
        <p14:creationId xmlns:p14="http://schemas.microsoft.com/office/powerpoint/2010/main" val="15290801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2.jpg"/><Relationship Id="rId4" Type="http://schemas.openxmlformats.org/officeDocument/2006/relationships/slideLayout" Target="../slideLayouts/slideLayout1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png"/><Relationship Id="rId5" Type="http://schemas.openxmlformats.org/officeDocument/2006/relationships/slideLayout" Target="../slideLayouts/slideLayout19.xml"/><Relationship Id="rId10" Type="http://schemas.openxmlformats.org/officeDocument/2006/relationships/theme" Target="../theme/theme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5.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4A419-5518-42C3-8089-5DDCCE7750E1}" type="datetimeFigureOut">
              <a:rPr lang="en-US" smtClean="0"/>
              <a:t>7/27/2018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3604C-2049-450E-ACEF-0A00017CA4B4}" type="slidenum">
              <a:rPr lang="en-US" smtClean="0"/>
              <a:t>‹#›</a:t>
            </a:fld>
            <a:endParaRPr lang="en-US"/>
          </a:p>
        </p:txBody>
      </p:sp>
    </p:spTree>
    <p:extLst>
      <p:ext uri="{BB962C8B-B14F-4D97-AF65-F5344CB8AC3E}">
        <p14:creationId xmlns:p14="http://schemas.microsoft.com/office/powerpoint/2010/main" val="1505134192"/>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1E428A"/>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1E428A"/>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E428A"/>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1E428A"/>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1E428A"/>
          </a:solidFill>
          <a:latin typeface="Garamond" panose="02020404030301010803" pitchFamily="18" charset="0"/>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rgbClr val="004582"/>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274638"/>
            <a:ext cx="12192000" cy="1096962"/>
          </a:xfrm>
          <a:prstGeom prst="rect">
            <a:avLst/>
          </a:prstGeom>
          <a:solidFill>
            <a:srgbClr val="1E4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67415402"/>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8"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1E428A"/>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E428A"/>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1E428A"/>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1E428A"/>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1E428A"/>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BCADF7-B54C-478B-A91E-BABCB30D5E5D}" type="datetimeFigureOut">
              <a:rPr lang="en-US" smtClean="0"/>
              <a:t>7/27/2018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85F84-89B0-40AF-94F2-6B1BCC2B53E2}" type="slidenum">
              <a:rPr lang="en-US" smtClean="0"/>
              <a:t>‹#›</a:t>
            </a:fld>
            <a:endParaRPr lang="en-US"/>
          </a:p>
        </p:txBody>
      </p:sp>
    </p:spTree>
    <p:extLst>
      <p:ext uri="{BB962C8B-B14F-4D97-AF65-F5344CB8AC3E}">
        <p14:creationId xmlns:p14="http://schemas.microsoft.com/office/powerpoint/2010/main" val="1317616526"/>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68" r:id="rId5"/>
    <p:sldLayoutId id="2147483669" r:id="rId6"/>
    <p:sldLayoutId id="2147483670" r:id="rId7"/>
    <p:sldLayoutId id="2147483671"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1E428A"/>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E428A"/>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1E428A"/>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1E428A"/>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1E428A"/>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E590C-7C58-431D-88EE-7CE9F23108DF}" type="datetimeFigureOut">
              <a:rPr lang="en-US" smtClean="0"/>
              <a:t>7/27/2018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3408F-9211-4657-A917-27084F629389}" type="slidenum">
              <a:rPr lang="en-US" smtClean="0"/>
              <a:t>‹#›</a:t>
            </a:fld>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939002" y="5791200"/>
            <a:ext cx="2025874" cy="789226"/>
          </a:xfrm>
          <a:prstGeom prst="rect">
            <a:avLst/>
          </a:prstGeom>
        </p:spPr>
      </p:pic>
    </p:spTree>
    <p:extLst>
      <p:ext uri="{BB962C8B-B14F-4D97-AF65-F5344CB8AC3E}">
        <p14:creationId xmlns:p14="http://schemas.microsoft.com/office/powerpoint/2010/main" val="201301022"/>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1E428A"/>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1E428A"/>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E428A"/>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1E428A"/>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1E428A"/>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1E428A"/>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91BA2-F9AB-48B9-9682-E1B2422A6A33}" type="datetimeFigureOut">
              <a:rPr lang="en-US" smtClean="0"/>
              <a:t>7/27/2018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887BD-5790-485D-B2E6-F5D7E76543EE}" type="slidenum">
              <a:rPr lang="en-US" smtClean="0"/>
              <a:t>‹#›</a:t>
            </a:fld>
            <a:endParaRPr lang="en-US"/>
          </a:p>
        </p:txBody>
      </p:sp>
    </p:spTree>
    <p:extLst>
      <p:ext uri="{BB962C8B-B14F-4D97-AF65-F5344CB8AC3E}">
        <p14:creationId xmlns:p14="http://schemas.microsoft.com/office/powerpoint/2010/main" val="3807887861"/>
      </p:ext>
    </p:extLst>
  </p:cSld>
  <p:clrMap bg1="lt1" tx1="dk1" bg2="lt2" tx2="dk2" accent1="accent1" accent2="accent2" accent3="accent3" accent4="accent4" accent5="accent5" accent6="accent6" hlink="hlink" folHlink="folHlink"/>
  <p:sldLayoutIdLst>
    <p:sldLayoutId id="2147483687"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1E428A"/>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1E428A"/>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E428A"/>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1E428A"/>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1E428A"/>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1E428A"/>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6800"/>
            <a:ext cx="11430000" cy="1470025"/>
          </a:xfrm>
        </p:spPr>
        <p:txBody>
          <a:bodyPr>
            <a:noAutofit/>
          </a:bodyPr>
          <a:lstStyle/>
          <a:p>
            <a:r>
              <a:rPr lang="en-US" b="1" dirty="0">
                <a:solidFill>
                  <a:srgbClr val="002060"/>
                </a:solidFill>
              </a:rPr>
              <a:t>Implementation </a:t>
            </a:r>
            <a:r>
              <a:rPr lang="en-US" b="1" dirty="0" smtClean="0">
                <a:solidFill>
                  <a:srgbClr val="002060"/>
                </a:solidFill>
              </a:rPr>
              <a:t>of the Appointment </a:t>
            </a:r>
            <a:r>
              <a:rPr lang="en-US" b="1" dirty="0">
                <a:solidFill>
                  <a:srgbClr val="002060"/>
                </a:solidFill>
              </a:rPr>
              <a:t>Spacing Model of </a:t>
            </a:r>
            <a:r>
              <a:rPr lang="en-US" b="1" dirty="0" smtClean="0">
                <a:solidFill>
                  <a:srgbClr val="002060"/>
                </a:solidFill>
              </a:rPr>
              <a:t>Differentiated Service Delivery in Ethiopia: Successes </a:t>
            </a:r>
            <a:r>
              <a:rPr lang="en-US" b="1" dirty="0">
                <a:solidFill>
                  <a:srgbClr val="002060"/>
                </a:solidFill>
              </a:rPr>
              <a:t>and Challenges </a:t>
            </a:r>
            <a:endParaRPr lang="en-US" dirty="0">
              <a:solidFill>
                <a:srgbClr val="002060"/>
              </a:solidFill>
            </a:endParaRPr>
          </a:p>
        </p:txBody>
      </p:sp>
      <p:sp>
        <p:nvSpPr>
          <p:cNvPr id="3" name="Subtitle 2"/>
          <p:cNvSpPr>
            <a:spLocks noGrp="1"/>
          </p:cNvSpPr>
          <p:nvPr>
            <p:ph type="subTitle" idx="1"/>
          </p:nvPr>
        </p:nvSpPr>
        <p:spPr>
          <a:xfrm>
            <a:off x="1066800" y="3429000"/>
            <a:ext cx="10210800" cy="1752600"/>
          </a:xfrm>
        </p:spPr>
        <p:txBody>
          <a:bodyPr>
            <a:normAutofit/>
          </a:bodyPr>
          <a:lstStyle/>
          <a:p>
            <a:r>
              <a:rPr lang="en-US" sz="3000" b="1" dirty="0">
                <a:solidFill>
                  <a:schemeClr val="tx1"/>
                </a:solidFill>
              </a:rPr>
              <a:t>Tamrat Assefa</a:t>
            </a:r>
            <a:r>
              <a:rPr lang="en-US" sz="3000" b="1" baseline="30000" dirty="0">
                <a:solidFill>
                  <a:schemeClr val="tx1"/>
                </a:solidFill>
              </a:rPr>
              <a:t>1</a:t>
            </a:r>
            <a:r>
              <a:rPr lang="en-US" sz="3000" dirty="0">
                <a:solidFill>
                  <a:schemeClr val="tx1"/>
                </a:solidFill>
              </a:rPr>
              <a:t>, Zenebe Melaku</a:t>
            </a:r>
            <a:r>
              <a:rPr lang="en-US" sz="3000" b="1" baseline="30000" dirty="0">
                <a:solidFill>
                  <a:schemeClr val="tx1"/>
                </a:solidFill>
              </a:rPr>
              <a:t>1</a:t>
            </a:r>
            <a:r>
              <a:rPr lang="en-US" sz="3000" dirty="0">
                <a:solidFill>
                  <a:schemeClr val="tx1"/>
                </a:solidFill>
              </a:rPr>
              <a:t>, Worknesh Amdino</a:t>
            </a:r>
            <a:r>
              <a:rPr lang="en-US" sz="3000" b="1" baseline="30000" dirty="0">
                <a:solidFill>
                  <a:schemeClr val="tx1"/>
                </a:solidFill>
              </a:rPr>
              <a:t>1</a:t>
            </a:r>
            <a:r>
              <a:rPr lang="en-US" sz="3000" dirty="0">
                <a:solidFill>
                  <a:schemeClr val="tx1"/>
                </a:solidFill>
              </a:rPr>
              <a:t>, </a:t>
            </a:r>
            <a:r>
              <a:rPr lang="en-US" sz="3000" dirty="0" err="1">
                <a:solidFill>
                  <a:schemeClr val="tx1"/>
                </a:solidFill>
              </a:rPr>
              <a:t>Alemtsehay</a:t>
            </a:r>
            <a:r>
              <a:rPr lang="en-US" sz="3000" dirty="0">
                <a:solidFill>
                  <a:schemeClr val="tx1"/>
                </a:solidFill>
              </a:rPr>
              <a:t> Abebe</a:t>
            </a:r>
            <a:r>
              <a:rPr lang="en-US" sz="3000" b="1" baseline="30000" dirty="0">
                <a:solidFill>
                  <a:schemeClr val="tx1"/>
                </a:solidFill>
              </a:rPr>
              <a:t>2</a:t>
            </a:r>
            <a:r>
              <a:rPr lang="en-US" sz="3000" dirty="0">
                <a:solidFill>
                  <a:schemeClr val="tx1"/>
                </a:solidFill>
              </a:rPr>
              <a:t>, </a:t>
            </a:r>
            <a:r>
              <a:rPr lang="en-US" sz="3000" dirty="0" smtClean="0">
                <a:solidFill>
                  <a:schemeClr val="tx1"/>
                </a:solidFill>
              </a:rPr>
              <a:t>Miriam Rabkin</a:t>
            </a:r>
            <a:r>
              <a:rPr lang="en-US" sz="3000" b="1" baseline="30000" dirty="0" smtClean="0">
                <a:solidFill>
                  <a:schemeClr val="tx1"/>
                </a:solidFill>
              </a:rPr>
              <a:t>3</a:t>
            </a:r>
            <a:r>
              <a:rPr lang="en-US" sz="3000" dirty="0">
                <a:solidFill>
                  <a:schemeClr val="tx1"/>
                </a:solidFill>
              </a:rPr>
              <a:t>, Kieran </a:t>
            </a:r>
            <a:r>
              <a:rPr lang="en-US" sz="3000" dirty="0" smtClean="0">
                <a:solidFill>
                  <a:schemeClr val="tx1"/>
                </a:solidFill>
              </a:rPr>
              <a:t>Hartsough</a:t>
            </a:r>
            <a:r>
              <a:rPr lang="en-US" sz="3000" b="1" baseline="30000" dirty="0" smtClean="0">
                <a:solidFill>
                  <a:schemeClr val="tx1"/>
                </a:solidFill>
              </a:rPr>
              <a:t>3</a:t>
            </a:r>
            <a:r>
              <a:rPr lang="en-US" sz="3000" dirty="0" smtClean="0">
                <a:solidFill>
                  <a:schemeClr val="tx1"/>
                </a:solidFill>
              </a:rPr>
              <a:t> </a:t>
            </a:r>
            <a:r>
              <a:rPr lang="en-US" sz="3000" dirty="0">
                <a:solidFill>
                  <a:schemeClr val="tx1"/>
                </a:solidFill>
              </a:rPr>
              <a:t>and Ruby Fayorsey</a:t>
            </a:r>
            <a:r>
              <a:rPr lang="en-US" sz="3000" b="1" baseline="30000" dirty="0">
                <a:solidFill>
                  <a:schemeClr val="tx1"/>
                </a:solidFill>
              </a:rPr>
              <a:t>3</a:t>
            </a:r>
          </a:p>
          <a:p>
            <a:pPr algn="l"/>
            <a:endParaRPr lang="en-US" sz="2200" b="1" baseline="30000" dirty="0">
              <a:solidFill>
                <a:schemeClr val="tx1"/>
              </a:solidFill>
            </a:endParaRPr>
          </a:p>
          <a:p>
            <a:pPr algn="l"/>
            <a:r>
              <a:rPr lang="en-US" sz="2200" dirty="0" smtClean="0">
                <a:solidFill>
                  <a:schemeClr val="tx1"/>
                </a:solidFill>
              </a:rPr>
              <a:t>             1-ICAP </a:t>
            </a:r>
            <a:r>
              <a:rPr lang="en-US" sz="2200" dirty="0">
                <a:solidFill>
                  <a:schemeClr val="tx1"/>
                </a:solidFill>
              </a:rPr>
              <a:t>Ethiopia, 2-FMOH Ethiopia, </a:t>
            </a:r>
            <a:r>
              <a:rPr lang="en-US" sz="2200" dirty="0" smtClean="0">
                <a:solidFill>
                  <a:schemeClr val="tx1"/>
                </a:solidFill>
              </a:rPr>
              <a:t>3-ICAP at Columbia University</a:t>
            </a:r>
            <a:endParaRPr lang="en-US" sz="2200" dirty="0">
              <a:solidFill>
                <a:schemeClr val="tx1"/>
              </a:solidFill>
            </a:endParaRPr>
          </a:p>
          <a:p>
            <a:pPr algn="l"/>
            <a:endParaRPr lang="en-US" sz="2400" b="1" baseline="30000" dirty="0">
              <a:solidFill>
                <a:schemeClr val="tx1"/>
              </a:solidFill>
            </a:endParaRPr>
          </a:p>
          <a:p>
            <a:pPr algn="l"/>
            <a:endParaRPr lang="en-US" sz="2400" b="1" baseline="30000" dirty="0">
              <a:solidFill>
                <a:schemeClr val="tx1"/>
              </a:solidFill>
            </a:endParaRPr>
          </a:p>
          <a:p>
            <a:endParaRPr lang="en-US" dirty="0"/>
          </a:p>
        </p:txBody>
      </p:sp>
    </p:spTree>
    <p:extLst>
      <p:ext uri="{BB962C8B-B14F-4D97-AF65-F5344CB8AC3E}">
        <p14:creationId xmlns:p14="http://schemas.microsoft.com/office/powerpoint/2010/main" val="447770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rmAutofit fontScale="90000"/>
          </a:bodyPr>
          <a:lstStyle/>
          <a:p>
            <a:r>
              <a:rPr lang="en-US" dirty="0" smtClean="0"/>
              <a:t>Appointment Spacing model: </a:t>
            </a:r>
            <a:br>
              <a:rPr lang="en-US" dirty="0" smtClean="0"/>
            </a:br>
            <a:r>
              <a:rPr lang="en-US" dirty="0" smtClean="0"/>
              <a:t>Enrollment April 2017-June 2018</a:t>
            </a:r>
            <a:endParaRPr lang="en-US" dirty="0"/>
          </a:p>
        </p:txBody>
      </p:sp>
      <p:graphicFrame>
        <p:nvGraphicFramePr>
          <p:cNvPr id="3" name="Content Placeholder 4"/>
          <p:cNvGraphicFramePr>
            <a:graphicFrameLocks/>
          </p:cNvGraphicFramePr>
          <p:nvPr>
            <p:extLst>
              <p:ext uri="{D42A27DB-BD31-4B8C-83A1-F6EECF244321}">
                <p14:modId xmlns:p14="http://schemas.microsoft.com/office/powerpoint/2010/main" val="1881393575"/>
              </p:ext>
            </p:extLst>
          </p:nvPr>
        </p:nvGraphicFramePr>
        <p:xfrm>
          <a:off x="304801" y="1524000"/>
          <a:ext cx="11582398" cy="4659884"/>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981200">
                  <a:extLst>
                    <a:ext uri="{9D8B030D-6E8A-4147-A177-3AD203B41FA5}">
                      <a16:colId xmlns="" xmlns:a16="http://schemas.microsoft.com/office/drawing/2014/main" val="20000"/>
                    </a:ext>
                  </a:extLst>
                </a:gridCol>
                <a:gridCol w="1828800">
                  <a:extLst>
                    <a:ext uri="{9D8B030D-6E8A-4147-A177-3AD203B41FA5}">
                      <a16:colId xmlns="" xmlns:a16="http://schemas.microsoft.com/office/drawing/2014/main" val="20001"/>
                    </a:ext>
                  </a:extLst>
                </a:gridCol>
                <a:gridCol w="1905000">
                  <a:extLst>
                    <a:ext uri="{9D8B030D-6E8A-4147-A177-3AD203B41FA5}">
                      <a16:colId xmlns="" xmlns:a16="http://schemas.microsoft.com/office/drawing/2014/main" val="20002"/>
                    </a:ext>
                  </a:extLst>
                </a:gridCol>
                <a:gridCol w="1600200">
                  <a:extLst>
                    <a:ext uri="{9D8B030D-6E8A-4147-A177-3AD203B41FA5}">
                      <a16:colId xmlns="" xmlns:a16="http://schemas.microsoft.com/office/drawing/2014/main" val="20003"/>
                    </a:ext>
                  </a:extLst>
                </a:gridCol>
                <a:gridCol w="2133600">
                  <a:extLst>
                    <a:ext uri="{9D8B030D-6E8A-4147-A177-3AD203B41FA5}">
                      <a16:colId xmlns="" xmlns:a16="http://schemas.microsoft.com/office/drawing/2014/main" val="20004"/>
                    </a:ext>
                  </a:extLst>
                </a:gridCol>
                <a:gridCol w="2133598">
                  <a:extLst>
                    <a:ext uri="{9D8B030D-6E8A-4147-A177-3AD203B41FA5}">
                      <a16:colId xmlns="" xmlns:a16="http://schemas.microsoft.com/office/drawing/2014/main" val="20005"/>
                    </a:ext>
                  </a:extLst>
                </a:gridCol>
              </a:tblGrid>
              <a:tr h="609600">
                <a:tc>
                  <a:txBody>
                    <a:bodyPr/>
                    <a:lstStyle/>
                    <a:p>
                      <a:pPr algn="l"/>
                      <a:r>
                        <a:rPr lang="en-US" sz="2800" dirty="0" smtClean="0"/>
                        <a:t>Hospital</a:t>
                      </a:r>
                      <a:endParaRPr lang="en-US" sz="2800" dirty="0"/>
                    </a:p>
                  </a:txBody>
                  <a:tcPr marL="109728" marR="109728" anchor="b"/>
                </a:tc>
                <a:tc>
                  <a:txBody>
                    <a:bodyPr/>
                    <a:lstStyle/>
                    <a:p>
                      <a:pPr algn="ctr"/>
                      <a:r>
                        <a:rPr lang="en-US" sz="2800" dirty="0" smtClean="0"/>
                        <a:t>On-ART</a:t>
                      </a:r>
                      <a:endParaRPr lang="en-US" sz="2800" dirty="0"/>
                    </a:p>
                  </a:txBody>
                  <a:tcPr marL="109728" marR="109728" anchor="b"/>
                </a:tc>
                <a:tc gridSpan="2">
                  <a:txBody>
                    <a:bodyPr/>
                    <a:lstStyle/>
                    <a:p>
                      <a:pPr algn="ctr"/>
                      <a:r>
                        <a:rPr lang="en-US" sz="2800" dirty="0" smtClean="0"/>
                        <a:t>Eligible</a:t>
                      </a:r>
                      <a:endParaRPr lang="en-US" sz="2800" dirty="0"/>
                    </a:p>
                  </a:txBody>
                  <a:tcPr marL="109728" marR="109728" anchor="b"/>
                </a:tc>
                <a:tc hMerge="1">
                  <a:txBody>
                    <a:bodyPr/>
                    <a:lstStyle/>
                    <a:p>
                      <a:endParaRPr lang="en-US" dirty="0"/>
                    </a:p>
                  </a:txBody>
                  <a:tcPr marL="109728" marR="109728"/>
                </a:tc>
                <a:tc gridSpan="2">
                  <a:txBody>
                    <a:bodyPr/>
                    <a:lstStyle/>
                    <a:p>
                      <a:pPr algn="ctr"/>
                      <a:r>
                        <a:rPr lang="en-US" sz="2800" dirty="0" smtClean="0"/>
                        <a:t>Enrolled in ASM to date</a:t>
                      </a:r>
                      <a:endParaRPr lang="en-US" sz="2800" dirty="0"/>
                    </a:p>
                  </a:txBody>
                  <a:tcPr marL="109728" marR="109728" anchor="b"/>
                </a:tc>
                <a:tc hMerge="1">
                  <a:txBody>
                    <a:bodyPr/>
                    <a:lstStyle/>
                    <a:p>
                      <a:endParaRPr lang="en-US" dirty="0"/>
                    </a:p>
                  </a:txBody>
                  <a:tcPr marL="109728" marR="109728"/>
                </a:tc>
                <a:extLst>
                  <a:ext uri="{0D108BD9-81ED-4DB2-BD59-A6C34878D82A}">
                    <a16:rowId xmlns="" xmlns:a16="http://schemas.microsoft.com/office/drawing/2014/main" val="10000"/>
                  </a:ext>
                </a:extLst>
              </a:tr>
              <a:tr h="578612">
                <a:tc>
                  <a:txBody>
                    <a:bodyPr/>
                    <a:lstStyle/>
                    <a:p>
                      <a:pPr algn="l"/>
                      <a:r>
                        <a:rPr lang="en-US" sz="2800" b="0" dirty="0" err="1" smtClean="0">
                          <a:solidFill>
                            <a:schemeClr val="tx1"/>
                          </a:solidFill>
                        </a:rPr>
                        <a:t>Zewditu</a:t>
                      </a:r>
                      <a:endParaRPr lang="en-US" sz="2800" b="0" dirty="0">
                        <a:solidFill>
                          <a:schemeClr val="tx1"/>
                        </a:solidFill>
                      </a:endParaRPr>
                    </a:p>
                  </a:txBody>
                  <a:tcPr marL="109728" marR="109728" anchor="ctr"/>
                </a:tc>
                <a:tc>
                  <a:txBody>
                    <a:bodyPr/>
                    <a:lstStyle/>
                    <a:p>
                      <a:pPr algn="ctr"/>
                      <a:r>
                        <a:rPr lang="en-US" sz="2000" b="0" dirty="0" smtClean="0">
                          <a:solidFill>
                            <a:schemeClr val="tx1"/>
                          </a:solidFill>
                        </a:rPr>
                        <a:t>7,190</a:t>
                      </a:r>
                      <a:endParaRPr lang="en-US" sz="2000" b="0" dirty="0">
                        <a:solidFill>
                          <a:schemeClr val="tx1"/>
                        </a:solidFill>
                      </a:endParaRPr>
                    </a:p>
                  </a:txBody>
                  <a:tcPr marL="109728" marR="109728" anchor="ctr"/>
                </a:tc>
                <a:tc>
                  <a:txBody>
                    <a:bodyPr/>
                    <a:lstStyle/>
                    <a:p>
                      <a:pPr algn="ctr" rtl="0" fontAlgn="ctr"/>
                      <a:r>
                        <a:rPr lang="en-US" sz="2000" b="0" i="0" u="none" strike="noStrike" dirty="0" smtClean="0">
                          <a:solidFill>
                            <a:schemeClr val="tx1"/>
                          </a:solidFill>
                          <a:effectLst/>
                          <a:latin typeface="Calibri"/>
                        </a:rPr>
                        <a:t>5,034</a:t>
                      </a:r>
                      <a:endParaRPr lang="en-US" sz="2000" b="0" i="0" u="none" strike="noStrike" dirty="0">
                        <a:solidFill>
                          <a:schemeClr val="tx1"/>
                        </a:solidFill>
                        <a:effectLst/>
                        <a:latin typeface="Calibri"/>
                      </a:endParaRPr>
                    </a:p>
                  </a:txBody>
                  <a:tcPr marL="7620" marR="7620" marT="7620" marB="0" anchor="ctr"/>
                </a:tc>
                <a:tc>
                  <a:txBody>
                    <a:bodyPr/>
                    <a:lstStyle/>
                    <a:p>
                      <a:pPr algn="ctr" rtl="0" fontAlgn="ctr"/>
                      <a:r>
                        <a:rPr lang="en-US" sz="2000" b="0" i="0" u="none" strike="noStrike">
                          <a:solidFill>
                            <a:schemeClr val="tx1"/>
                          </a:solidFill>
                          <a:effectLst/>
                          <a:latin typeface="Calibri"/>
                        </a:rPr>
                        <a:t>70%</a:t>
                      </a:r>
                    </a:p>
                  </a:txBody>
                  <a:tcPr marL="7620" marR="7620" marT="7620" marB="0" anchor="ctr"/>
                </a:tc>
                <a:tc>
                  <a:txBody>
                    <a:bodyPr/>
                    <a:lstStyle/>
                    <a:p>
                      <a:pPr algn="ctr" fontAlgn="b"/>
                      <a:r>
                        <a:rPr lang="en-US" sz="2000" b="0" i="0" u="none" strike="noStrike" dirty="0">
                          <a:solidFill>
                            <a:schemeClr val="tx1"/>
                          </a:solidFill>
                          <a:effectLst/>
                          <a:latin typeface="Calibri"/>
                        </a:rPr>
                        <a:t>3011</a:t>
                      </a:r>
                    </a:p>
                  </a:txBody>
                  <a:tcPr marL="7620" marR="7620" marT="7620" marB="0" anchor="ctr"/>
                </a:tc>
                <a:tc>
                  <a:txBody>
                    <a:bodyPr/>
                    <a:lstStyle/>
                    <a:p>
                      <a:pPr algn="ctr" fontAlgn="b"/>
                      <a:r>
                        <a:rPr lang="en-US" sz="2000" b="0" i="0" u="none" strike="noStrike">
                          <a:solidFill>
                            <a:srgbClr val="000000"/>
                          </a:solidFill>
                          <a:effectLst/>
                          <a:latin typeface="Calibri"/>
                        </a:rPr>
                        <a:t>60%</a:t>
                      </a:r>
                    </a:p>
                  </a:txBody>
                  <a:tcPr marL="7620" marR="7620" marT="7620" marB="0" anchor="ctr"/>
                </a:tc>
                <a:extLst>
                  <a:ext uri="{0D108BD9-81ED-4DB2-BD59-A6C34878D82A}">
                    <a16:rowId xmlns="" xmlns:a16="http://schemas.microsoft.com/office/drawing/2014/main" val="10001"/>
                  </a:ext>
                </a:extLst>
              </a:tr>
              <a:tr h="578612">
                <a:tc>
                  <a:txBody>
                    <a:bodyPr/>
                    <a:lstStyle/>
                    <a:p>
                      <a:pPr algn="l"/>
                      <a:r>
                        <a:rPr lang="en-US" sz="2800" b="0" dirty="0" err="1" smtClean="0">
                          <a:solidFill>
                            <a:schemeClr val="tx1"/>
                          </a:solidFill>
                        </a:rPr>
                        <a:t>Dil</a:t>
                      </a:r>
                      <a:r>
                        <a:rPr lang="en-US" sz="2800" b="0" dirty="0" smtClean="0">
                          <a:solidFill>
                            <a:schemeClr val="tx1"/>
                          </a:solidFill>
                        </a:rPr>
                        <a:t> </a:t>
                      </a:r>
                      <a:r>
                        <a:rPr lang="en-US" sz="2800" b="0" dirty="0" err="1" smtClean="0">
                          <a:solidFill>
                            <a:schemeClr val="tx1"/>
                          </a:solidFill>
                        </a:rPr>
                        <a:t>Chora</a:t>
                      </a:r>
                      <a:endParaRPr lang="en-US" sz="2800" b="0" dirty="0">
                        <a:solidFill>
                          <a:schemeClr val="tx1"/>
                        </a:solidFill>
                      </a:endParaRPr>
                    </a:p>
                  </a:txBody>
                  <a:tcPr marL="109728" marR="109728" anchor="ctr"/>
                </a:tc>
                <a:tc>
                  <a:txBody>
                    <a:bodyPr/>
                    <a:lstStyle/>
                    <a:p>
                      <a:pPr algn="ctr"/>
                      <a:r>
                        <a:rPr lang="en-US" sz="2000" b="0" dirty="0" smtClean="0">
                          <a:solidFill>
                            <a:schemeClr val="tx1"/>
                          </a:solidFill>
                        </a:rPr>
                        <a:t>2,404</a:t>
                      </a:r>
                      <a:endParaRPr lang="en-US" sz="2000" b="0" dirty="0">
                        <a:solidFill>
                          <a:schemeClr val="tx1"/>
                        </a:solidFill>
                      </a:endParaRPr>
                    </a:p>
                  </a:txBody>
                  <a:tcPr marL="109728" marR="109728" anchor="ctr"/>
                </a:tc>
                <a:tc>
                  <a:txBody>
                    <a:bodyPr/>
                    <a:lstStyle/>
                    <a:p>
                      <a:pPr algn="ctr" rtl="0" fontAlgn="ctr"/>
                      <a:r>
                        <a:rPr lang="en-US" sz="2000" b="0" i="0" u="none" strike="noStrike" dirty="0" smtClean="0">
                          <a:solidFill>
                            <a:schemeClr val="tx1"/>
                          </a:solidFill>
                          <a:effectLst/>
                          <a:latin typeface="Calibri"/>
                        </a:rPr>
                        <a:t>1,618</a:t>
                      </a:r>
                      <a:endParaRPr lang="en-US" sz="2000" b="0" i="0" u="none" strike="noStrike" dirty="0">
                        <a:solidFill>
                          <a:schemeClr val="tx1"/>
                        </a:solidFill>
                        <a:effectLst/>
                        <a:latin typeface="Calibri"/>
                      </a:endParaRPr>
                    </a:p>
                  </a:txBody>
                  <a:tcPr marL="7620" marR="7620" marT="7620" marB="0" anchor="ctr"/>
                </a:tc>
                <a:tc>
                  <a:txBody>
                    <a:bodyPr/>
                    <a:lstStyle/>
                    <a:p>
                      <a:pPr algn="ctr" rtl="0" fontAlgn="ctr"/>
                      <a:r>
                        <a:rPr lang="en-US" sz="2000" b="0" i="0" u="none" strike="noStrike" dirty="0">
                          <a:solidFill>
                            <a:schemeClr val="tx1"/>
                          </a:solidFill>
                          <a:effectLst/>
                          <a:latin typeface="Calibri"/>
                        </a:rPr>
                        <a:t>67%</a:t>
                      </a:r>
                    </a:p>
                  </a:txBody>
                  <a:tcPr marL="7620" marR="7620" marT="7620" marB="0" anchor="ctr"/>
                </a:tc>
                <a:tc>
                  <a:txBody>
                    <a:bodyPr/>
                    <a:lstStyle/>
                    <a:p>
                      <a:pPr algn="ctr" fontAlgn="b"/>
                      <a:r>
                        <a:rPr lang="en-US" sz="2000" b="0" i="0" u="none" strike="noStrike" dirty="0">
                          <a:solidFill>
                            <a:schemeClr val="tx1"/>
                          </a:solidFill>
                          <a:effectLst/>
                          <a:latin typeface="Calibri"/>
                        </a:rPr>
                        <a:t>938</a:t>
                      </a:r>
                    </a:p>
                  </a:txBody>
                  <a:tcPr marL="7620" marR="7620" marT="7620" marB="0" anchor="ctr"/>
                </a:tc>
                <a:tc>
                  <a:txBody>
                    <a:bodyPr/>
                    <a:lstStyle/>
                    <a:p>
                      <a:pPr algn="ctr" fontAlgn="b"/>
                      <a:r>
                        <a:rPr lang="en-US" sz="2000" b="0" i="0" u="none" strike="noStrike" dirty="0">
                          <a:solidFill>
                            <a:srgbClr val="000000"/>
                          </a:solidFill>
                          <a:effectLst/>
                          <a:latin typeface="Calibri"/>
                        </a:rPr>
                        <a:t>58%</a:t>
                      </a:r>
                    </a:p>
                  </a:txBody>
                  <a:tcPr marL="7620" marR="7620" marT="7620" marB="0" anchor="ctr"/>
                </a:tc>
                <a:extLst>
                  <a:ext uri="{0D108BD9-81ED-4DB2-BD59-A6C34878D82A}">
                    <a16:rowId xmlns="" xmlns:a16="http://schemas.microsoft.com/office/drawing/2014/main" val="10002"/>
                  </a:ext>
                </a:extLst>
              </a:tr>
              <a:tr h="578612">
                <a:tc>
                  <a:txBody>
                    <a:bodyPr/>
                    <a:lstStyle/>
                    <a:p>
                      <a:pPr algn="l"/>
                      <a:r>
                        <a:rPr lang="en-US" sz="2800" b="0" dirty="0" smtClean="0">
                          <a:solidFill>
                            <a:schemeClr val="tx1"/>
                          </a:solidFill>
                        </a:rPr>
                        <a:t>Dessie </a:t>
                      </a:r>
                      <a:endParaRPr lang="en-US" sz="2800" b="0" dirty="0">
                        <a:solidFill>
                          <a:schemeClr val="tx1"/>
                        </a:solidFill>
                      </a:endParaRPr>
                    </a:p>
                  </a:txBody>
                  <a:tcPr marL="109728" marR="109728" anchor="ctr"/>
                </a:tc>
                <a:tc>
                  <a:txBody>
                    <a:bodyPr/>
                    <a:lstStyle/>
                    <a:p>
                      <a:pPr algn="ctr"/>
                      <a:r>
                        <a:rPr lang="en-US" sz="2000" b="0" dirty="0" smtClean="0">
                          <a:solidFill>
                            <a:schemeClr val="tx1"/>
                          </a:solidFill>
                        </a:rPr>
                        <a:t>6,225</a:t>
                      </a:r>
                      <a:endParaRPr lang="en-US" sz="2000" b="0" dirty="0">
                        <a:solidFill>
                          <a:schemeClr val="tx1"/>
                        </a:solidFill>
                      </a:endParaRPr>
                    </a:p>
                  </a:txBody>
                  <a:tcPr marL="109728" marR="109728" anchor="ctr"/>
                </a:tc>
                <a:tc>
                  <a:txBody>
                    <a:bodyPr/>
                    <a:lstStyle/>
                    <a:p>
                      <a:pPr algn="ctr" rtl="0" fontAlgn="ctr"/>
                      <a:r>
                        <a:rPr lang="en-US" sz="2000" b="0" i="0" u="none" strike="noStrike" dirty="0" smtClean="0">
                          <a:solidFill>
                            <a:schemeClr val="tx1"/>
                          </a:solidFill>
                          <a:effectLst/>
                          <a:latin typeface="Calibri"/>
                        </a:rPr>
                        <a:t>4,345</a:t>
                      </a:r>
                      <a:endParaRPr lang="en-US" sz="2000" b="0" i="0" u="none" strike="noStrike" dirty="0">
                        <a:solidFill>
                          <a:schemeClr val="tx1"/>
                        </a:solidFill>
                        <a:effectLst/>
                        <a:latin typeface="Calibri"/>
                      </a:endParaRPr>
                    </a:p>
                  </a:txBody>
                  <a:tcPr marL="7620" marR="7620" marT="7620" marB="0" anchor="ctr"/>
                </a:tc>
                <a:tc>
                  <a:txBody>
                    <a:bodyPr/>
                    <a:lstStyle/>
                    <a:p>
                      <a:pPr algn="ctr" rtl="0" fontAlgn="ctr"/>
                      <a:r>
                        <a:rPr lang="en-US" sz="2000" b="0" i="0" u="none" strike="noStrike" dirty="0">
                          <a:solidFill>
                            <a:schemeClr val="tx1"/>
                          </a:solidFill>
                          <a:effectLst/>
                          <a:latin typeface="Calibri"/>
                        </a:rPr>
                        <a:t>70%</a:t>
                      </a:r>
                    </a:p>
                  </a:txBody>
                  <a:tcPr marL="7620" marR="7620" marT="7620" marB="0" anchor="ctr"/>
                </a:tc>
                <a:tc>
                  <a:txBody>
                    <a:bodyPr/>
                    <a:lstStyle/>
                    <a:p>
                      <a:pPr algn="ctr" fontAlgn="b"/>
                      <a:r>
                        <a:rPr lang="en-US" sz="2000" b="0" i="0" u="none" strike="noStrike" dirty="0">
                          <a:solidFill>
                            <a:schemeClr val="tx1"/>
                          </a:solidFill>
                          <a:effectLst/>
                          <a:latin typeface="Calibri"/>
                        </a:rPr>
                        <a:t>2563</a:t>
                      </a:r>
                    </a:p>
                  </a:txBody>
                  <a:tcPr marL="7620" marR="7620" marT="7620" marB="0" anchor="ctr"/>
                </a:tc>
                <a:tc>
                  <a:txBody>
                    <a:bodyPr/>
                    <a:lstStyle/>
                    <a:p>
                      <a:pPr algn="ctr" fontAlgn="b"/>
                      <a:r>
                        <a:rPr lang="en-US" sz="2000" b="0" i="0" u="none" strike="noStrike" dirty="0">
                          <a:solidFill>
                            <a:srgbClr val="000000"/>
                          </a:solidFill>
                          <a:effectLst/>
                          <a:latin typeface="Calibri"/>
                        </a:rPr>
                        <a:t>59%</a:t>
                      </a:r>
                    </a:p>
                  </a:txBody>
                  <a:tcPr marL="7620" marR="7620" marT="7620" marB="0" anchor="ctr"/>
                </a:tc>
                <a:extLst>
                  <a:ext uri="{0D108BD9-81ED-4DB2-BD59-A6C34878D82A}">
                    <a16:rowId xmlns="" xmlns:a16="http://schemas.microsoft.com/office/drawing/2014/main" val="10003"/>
                  </a:ext>
                </a:extLst>
              </a:tr>
              <a:tr h="578612">
                <a:tc>
                  <a:txBody>
                    <a:bodyPr/>
                    <a:lstStyle/>
                    <a:p>
                      <a:pPr algn="l"/>
                      <a:r>
                        <a:rPr lang="en-US" sz="2800" b="0" dirty="0" err="1" smtClean="0">
                          <a:solidFill>
                            <a:schemeClr val="tx1"/>
                          </a:solidFill>
                        </a:rPr>
                        <a:t>Nekemte</a:t>
                      </a:r>
                      <a:endParaRPr lang="en-US" sz="2800" b="0" dirty="0">
                        <a:solidFill>
                          <a:schemeClr val="tx1"/>
                        </a:solidFill>
                      </a:endParaRPr>
                    </a:p>
                  </a:txBody>
                  <a:tcPr marL="109728" marR="109728" anchor="ctr"/>
                </a:tc>
                <a:tc>
                  <a:txBody>
                    <a:bodyPr/>
                    <a:lstStyle/>
                    <a:p>
                      <a:pPr algn="ctr"/>
                      <a:r>
                        <a:rPr lang="en-US" sz="2000" b="0" dirty="0" smtClean="0">
                          <a:solidFill>
                            <a:schemeClr val="tx1"/>
                          </a:solidFill>
                        </a:rPr>
                        <a:t>2,265</a:t>
                      </a:r>
                      <a:endParaRPr lang="en-US" sz="2000" b="0" dirty="0">
                        <a:solidFill>
                          <a:schemeClr val="tx1"/>
                        </a:solidFill>
                      </a:endParaRPr>
                    </a:p>
                  </a:txBody>
                  <a:tcPr marL="109728" marR="109728" anchor="ctr"/>
                </a:tc>
                <a:tc>
                  <a:txBody>
                    <a:bodyPr/>
                    <a:lstStyle/>
                    <a:p>
                      <a:pPr algn="ctr" rtl="0" fontAlgn="ctr"/>
                      <a:r>
                        <a:rPr lang="en-US" sz="2000" b="0" i="0" u="none" strike="noStrike" dirty="0" smtClean="0">
                          <a:solidFill>
                            <a:schemeClr val="tx1"/>
                          </a:solidFill>
                          <a:effectLst/>
                          <a:latin typeface="Calibri"/>
                        </a:rPr>
                        <a:t>1,570</a:t>
                      </a:r>
                      <a:endParaRPr lang="en-US" sz="2000" b="0" i="0" u="none" strike="noStrike" dirty="0">
                        <a:solidFill>
                          <a:schemeClr val="tx1"/>
                        </a:solidFill>
                        <a:effectLst/>
                        <a:latin typeface="Calibri"/>
                      </a:endParaRPr>
                    </a:p>
                  </a:txBody>
                  <a:tcPr marL="7620" marR="7620" marT="7620" marB="0" anchor="ctr"/>
                </a:tc>
                <a:tc>
                  <a:txBody>
                    <a:bodyPr/>
                    <a:lstStyle/>
                    <a:p>
                      <a:pPr algn="ctr" rtl="0" fontAlgn="ctr"/>
                      <a:r>
                        <a:rPr lang="en-US" sz="2000" b="0" i="0" u="none" strike="noStrike" dirty="0">
                          <a:solidFill>
                            <a:schemeClr val="tx1"/>
                          </a:solidFill>
                          <a:effectLst/>
                          <a:latin typeface="Calibri"/>
                        </a:rPr>
                        <a:t>69%</a:t>
                      </a:r>
                    </a:p>
                  </a:txBody>
                  <a:tcPr marL="7620" marR="7620" marT="7620" marB="0" anchor="ctr"/>
                </a:tc>
                <a:tc>
                  <a:txBody>
                    <a:bodyPr/>
                    <a:lstStyle/>
                    <a:p>
                      <a:pPr algn="ctr" fontAlgn="b"/>
                      <a:r>
                        <a:rPr lang="en-US" sz="2000" b="0" i="0" u="none" strike="noStrike" dirty="0">
                          <a:solidFill>
                            <a:schemeClr val="tx1"/>
                          </a:solidFill>
                          <a:effectLst/>
                          <a:latin typeface="Calibri"/>
                        </a:rPr>
                        <a:t>1163</a:t>
                      </a:r>
                    </a:p>
                  </a:txBody>
                  <a:tcPr marL="7620" marR="7620" marT="7620" marB="0" anchor="ctr"/>
                </a:tc>
                <a:tc>
                  <a:txBody>
                    <a:bodyPr/>
                    <a:lstStyle/>
                    <a:p>
                      <a:pPr algn="ctr" fontAlgn="b"/>
                      <a:r>
                        <a:rPr lang="en-US" sz="2000" b="0" i="0" u="none" strike="noStrike" dirty="0">
                          <a:solidFill>
                            <a:srgbClr val="000000"/>
                          </a:solidFill>
                          <a:effectLst/>
                          <a:latin typeface="Calibri"/>
                        </a:rPr>
                        <a:t>78%</a:t>
                      </a:r>
                    </a:p>
                  </a:txBody>
                  <a:tcPr marL="7620" marR="7620" marT="7620" marB="0" anchor="ctr"/>
                </a:tc>
                <a:extLst>
                  <a:ext uri="{0D108BD9-81ED-4DB2-BD59-A6C34878D82A}">
                    <a16:rowId xmlns="" xmlns:a16="http://schemas.microsoft.com/office/drawing/2014/main" val="10004"/>
                  </a:ext>
                </a:extLst>
              </a:tr>
              <a:tr h="578612">
                <a:tc>
                  <a:txBody>
                    <a:bodyPr/>
                    <a:lstStyle/>
                    <a:p>
                      <a:pPr algn="l"/>
                      <a:r>
                        <a:rPr lang="en-US" sz="2800" b="0" dirty="0" err="1" smtClean="0">
                          <a:solidFill>
                            <a:schemeClr val="tx1"/>
                          </a:solidFill>
                        </a:rPr>
                        <a:t>Hawassa</a:t>
                      </a:r>
                      <a:endParaRPr lang="en-US" sz="2800" b="0" dirty="0">
                        <a:solidFill>
                          <a:schemeClr val="tx1"/>
                        </a:solidFill>
                      </a:endParaRPr>
                    </a:p>
                  </a:txBody>
                  <a:tcPr marL="109728" marR="109728" anchor="ctr"/>
                </a:tc>
                <a:tc>
                  <a:txBody>
                    <a:bodyPr/>
                    <a:lstStyle/>
                    <a:p>
                      <a:pPr algn="ctr"/>
                      <a:r>
                        <a:rPr lang="en-US" sz="2000" b="0" dirty="0" smtClean="0">
                          <a:solidFill>
                            <a:schemeClr val="tx1"/>
                          </a:solidFill>
                        </a:rPr>
                        <a:t>2,844</a:t>
                      </a:r>
                      <a:endParaRPr lang="en-US" sz="2000" b="0" dirty="0">
                        <a:solidFill>
                          <a:schemeClr val="tx1"/>
                        </a:solidFill>
                      </a:endParaRPr>
                    </a:p>
                  </a:txBody>
                  <a:tcPr marL="109728" marR="109728" anchor="ctr"/>
                </a:tc>
                <a:tc>
                  <a:txBody>
                    <a:bodyPr/>
                    <a:lstStyle/>
                    <a:p>
                      <a:pPr algn="ctr" rtl="0" fontAlgn="ctr"/>
                      <a:r>
                        <a:rPr lang="en-US" sz="2000" b="0" i="0" u="none" strike="noStrike" dirty="0" smtClean="0">
                          <a:solidFill>
                            <a:schemeClr val="tx1"/>
                          </a:solidFill>
                          <a:effectLst/>
                          <a:latin typeface="Calibri"/>
                        </a:rPr>
                        <a:t>1,934</a:t>
                      </a:r>
                      <a:endParaRPr lang="en-US" sz="2000" b="0" i="0" u="none" strike="noStrike" dirty="0">
                        <a:solidFill>
                          <a:schemeClr val="tx1"/>
                        </a:solidFill>
                        <a:effectLst/>
                        <a:latin typeface="Calibri"/>
                      </a:endParaRPr>
                    </a:p>
                  </a:txBody>
                  <a:tcPr marL="7620" marR="7620" marT="7620" marB="0" anchor="ctr"/>
                </a:tc>
                <a:tc>
                  <a:txBody>
                    <a:bodyPr/>
                    <a:lstStyle/>
                    <a:p>
                      <a:pPr algn="ctr" rtl="0" fontAlgn="ctr"/>
                      <a:r>
                        <a:rPr lang="en-US" sz="2000" b="0" i="0" u="none" strike="noStrike">
                          <a:solidFill>
                            <a:schemeClr val="tx1"/>
                          </a:solidFill>
                          <a:effectLst/>
                          <a:latin typeface="Calibri"/>
                        </a:rPr>
                        <a:t>68%</a:t>
                      </a:r>
                    </a:p>
                  </a:txBody>
                  <a:tcPr marL="7620" marR="7620" marT="7620" marB="0" anchor="ctr"/>
                </a:tc>
                <a:tc>
                  <a:txBody>
                    <a:bodyPr/>
                    <a:lstStyle/>
                    <a:p>
                      <a:pPr algn="ctr" fontAlgn="b"/>
                      <a:r>
                        <a:rPr lang="en-US" sz="2000" b="0" i="0" u="none" strike="noStrike">
                          <a:solidFill>
                            <a:schemeClr val="tx1"/>
                          </a:solidFill>
                          <a:effectLst/>
                          <a:latin typeface="Calibri"/>
                        </a:rPr>
                        <a:t>823</a:t>
                      </a:r>
                    </a:p>
                  </a:txBody>
                  <a:tcPr marL="7620" marR="7620" marT="7620" marB="0" anchor="ctr"/>
                </a:tc>
                <a:tc>
                  <a:txBody>
                    <a:bodyPr/>
                    <a:lstStyle/>
                    <a:p>
                      <a:pPr algn="ctr" fontAlgn="b"/>
                      <a:r>
                        <a:rPr lang="en-US" sz="2000" b="0" i="0" u="none" strike="noStrike" dirty="0">
                          <a:solidFill>
                            <a:srgbClr val="000000"/>
                          </a:solidFill>
                          <a:effectLst/>
                          <a:latin typeface="Calibri"/>
                        </a:rPr>
                        <a:t>43%</a:t>
                      </a:r>
                    </a:p>
                  </a:txBody>
                  <a:tcPr marL="7620" marR="7620" marT="7620" marB="0" anchor="ctr"/>
                </a:tc>
                <a:extLst>
                  <a:ext uri="{0D108BD9-81ED-4DB2-BD59-A6C34878D82A}">
                    <a16:rowId xmlns="" xmlns:a16="http://schemas.microsoft.com/office/drawing/2014/main" val="10005"/>
                  </a:ext>
                </a:extLst>
              </a:tr>
              <a:tr h="578612">
                <a:tc>
                  <a:txBody>
                    <a:bodyPr/>
                    <a:lstStyle/>
                    <a:p>
                      <a:pPr algn="l"/>
                      <a:r>
                        <a:rPr lang="en-US" sz="2800" b="0" dirty="0" err="1" smtClean="0">
                          <a:solidFill>
                            <a:schemeClr val="tx1"/>
                          </a:solidFill>
                        </a:rPr>
                        <a:t>Mekelle</a:t>
                      </a:r>
                      <a:endParaRPr lang="en-US" sz="2800" b="0" dirty="0">
                        <a:solidFill>
                          <a:schemeClr val="tx1"/>
                        </a:solidFill>
                      </a:endParaRPr>
                    </a:p>
                  </a:txBody>
                  <a:tcPr marL="109728" marR="109728" anchor="ctr"/>
                </a:tc>
                <a:tc>
                  <a:txBody>
                    <a:bodyPr/>
                    <a:lstStyle/>
                    <a:p>
                      <a:pPr algn="ctr"/>
                      <a:r>
                        <a:rPr lang="en-US" sz="2000" b="0" dirty="0" smtClean="0">
                          <a:solidFill>
                            <a:schemeClr val="tx1"/>
                          </a:solidFill>
                        </a:rPr>
                        <a:t>4,513</a:t>
                      </a:r>
                      <a:endParaRPr lang="en-US" sz="2000" b="0" dirty="0">
                        <a:solidFill>
                          <a:schemeClr val="tx1"/>
                        </a:solidFill>
                      </a:endParaRPr>
                    </a:p>
                  </a:txBody>
                  <a:tcPr marL="109728" marR="109728" anchor="ctr"/>
                </a:tc>
                <a:tc>
                  <a:txBody>
                    <a:bodyPr/>
                    <a:lstStyle/>
                    <a:p>
                      <a:pPr algn="ctr" rtl="0" fontAlgn="ctr"/>
                      <a:r>
                        <a:rPr lang="en-US" sz="2000" b="0" i="0" u="none" strike="noStrike" dirty="0" smtClean="0">
                          <a:solidFill>
                            <a:schemeClr val="tx1"/>
                          </a:solidFill>
                          <a:effectLst/>
                          <a:latin typeface="Calibri"/>
                        </a:rPr>
                        <a:t>3,563</a:t>
                      </a:r>
                      <a:endParaRPr lang="en-US" sz="2000" b="0" i="0" u="none" strike="noStrike" dirty="0">
                        <a:solidFill>
                          <a:schemeClr val="tx1"/>
                        </a:solidFill>
                        <a:effectLst/>
                        <a:latin typeface="Calibri"/>
                      </a:endParaRPr>
                    </a:p>
                  </a:txBody>
                  <a:tcPr marL="7620" marR="7620" marT="7620" marB="0" anchor="ctr"/>
                </a:tc>
                <a:tc>
                  <a:txBody>
                    <a:bodyPr/>
                    <a:lstStyle/>
                    <a:p>
                      <a:pPr algn="ctr" rtl="0" fontAlgn="ctr"/>
                      <a:r>
                        <a:rPr lang="en-US" sz="2000" b="0" i="0" u="none" strike="noStrike" dirty="0">
                          <a:solidFill>
                            <a:schemeClr val="tx1"/>
                          </a:solidFill>
                          <a:effectLst/>
                          <a:latin typeface="Calibri"/>
                        </a:rPr>
                        <a:t>79%</a:t>
                      </a:r>
                    </a:p>
                  </a:txBody>
                  <a:tcPr marL="7620" marR="7620" marT="7620" marB="0" anchor="ctr"/>
                </a:tc>
                <a:tc>
                  <a:txBody>
                    <a:bodyPr/>
                    <a:lstStyle/>
                    <a:p>
                      <a:pPr algn="ctr" fontAlgn="b"/>
                      <a:r>
                        <a:rPr lang="en-US" sz="2000" b="0" i="0" u="none" strike="noStrike">
                          <a:solidFill>
                            <a:schemeClr val="tx1"/>
                          </a:solidFill>
                          <a:effectLst/>
                          <a:latin typeface="Calibri"/>
                        </a:rPr>
                        <a:t>1115</a:t>
                      </a:r>
                    </a:p>
                  </a:txBody>
                  <a:tcPr marL="7620" marR="7620" marT="7620" marB="0" anchor="ctr"/>
                </a:tc>
                <a:tc>
                  <a:txBody>
                    <a:bodyPr/>
                    <a:lstStyle/>
                    <a:p>
                      <a:pPr algn="ctr" fontAlgn="b"/>
                      <a:r>
                        <a:rPr lang="en-US" sz="2000" b="0" i="0" u="none" strike="noStrike" dirty="0">
                          <a:solidFill>
                            <a:srgbClr val="000000"/>
                          </a:solidFill>
                          <a:effectLst/>
                          <a:latin typeface="Calibri"/>
                        </a:rPr>
                        <a:t>31%</a:t>
                      </a:r>
                    </a:p>
                  </a:txBody>
                  <a:tcPr marL="7620" marR="7620" marT="7620" marB="0" anchor="ctr"/>
                </a:tc>
                <a:extLst>
                  <a:ext uri="{0D108BD9-81ED-4DB2-BD59-A6C34878D82A}">
                    <a16:rowId xmlns="" xmlns:a16="http://schemas.microsoft.com/office/drawing/2014/main" val="10006"/>
                  </a:ext>
                </a:extLst>
              </a:tr>
              <a:tr h="578612">
                <a:tc>
                  <a:txBody>
                    <a:bodyPr/>
                    <a:lstStyle/>
                    <a:p>
                      <a:pPr algn="l"/>
                      <a:r>
                        <a:rPr lang="en-US" sz="2800" b="1" dirty="0" smtClean="0">
                          <a:solidFill>
                            <a:schemeClr val="tx1"/>
                          </a:solidFill>
                        </a:rPr>
                        <a:t>Total</a:t>
                      </a:r>
                      <a:endParaRPr lang="en-US" sz="2800" b="1" dirty="0">
                        <a:solidFill>
                          <a:schemeClr val="tx1"/>
                        </a:solidFill>
                      </a:endParaRPr>
                    </a:p>
                  </a:txBody>
                  <a:tcPr marL="109728" marR="109728" anchor="ctr"/>
                </a:tc>
                <a:tc>
                  <a:txBody>
                    <a:bodyPr/>
                    <a:lstStyle/>
                    <a:p>
                      <a:pPr algn="ctr" fontAlgn="b"/>
                      <a:r>
                        <a:rPr lang="en-US" sz="2000" b="1" i="0" u="none" strike="noStrike" dirty="0" smtClean="0">
                          <a:solidFill>
                            <a:schemeClr val="tx1"/>
                          </a:solidFill>
                          <a:effectLst/>
                          <a:latin typeface="Calibri"/>
                        </a:rPr>
                        <a:t>18,251</a:t>
                      </a:r>
                      <a:endParaRPr lang="en-US" sz="2000" b="1" i="0" u="none" strike="noStrike" dirty="0">
                        <a:solidFill>
                          <a:schemeClr val="tx1"/>
                        </a:solidFill>
                        <a:effectLst/>
                        <a:latin typeface="Calibri"/>
                      </a:endParaRPr>
                    </a:p>
                  </a:txBody>
                  <a:tcPr marL="7620" marR="7620" marT="7620" marB="0" anchor="ctr"/>
                </a:tc>
                <a:tc>
                  <a:txBody>
                    <a:bodyPr/>
                    <a:lstStyle/>
                    <a:p>
                      <a:pPr algn="ctr" fontAlgn="b"/>
                      <a:r>
                        <a:rPr lang="en-US" sz="2000" b="1" i="0" u="none" strike="noStrike" dirty="0" smtClean="0">
                          <a:solidFill>
                            <a:schemeClr val="tx1"/>
                          </a:solidFill>
                          <a:effectLst/>
                          <a:latin typeface="Calibri"/>
                        </a:rPr>
                        <a:t>13,030</a:t>
                      </a:r>
                      <a:endParaRPr lang="en-US" sz="2000" b="1" i="0" u="none" strike="noStrike" dirty="0">
                        <a:solidFill>
                          <a:schemeClr val="tx1"/>
                        </a:solidFill>
                        <a:effectLst/>
                        <a:latin typeface="Calibri"/>
                      </a:endParaRPr>
                    </a:p>
                  </a:txBody>
                  <a:tcPr marL="7620" marR="7620" marT="7620" marB="0" anchor="ctr"/>
                </a:tc>
                <a:tc>
                  <a:txBody>
                    <a:bodyPr/>
                    <a:lstStyle/>
                    <a:p>
                      <a:pPr algn="ctr" rtl="0" fontAlgn="ctr"/>
                      <a:r>
                        <a:rPr lang="en-US" sz="2000" b="1" i="0" u="none" strike="noStrike">
                          <a:solidFill>
                            <a:schemeClr val="tx1"/>
                          </a:solidFill>
                          <a:effectLst/>
                          <a:latin typeface="Calibri"/>
                        </a:rPr>
                        <a:t>71%</a:t>
                      </a:r>
                    </a:p>
                  </a:txBody>
                  <a:tcPr marL="7620" marR="7620" marT="7620" marB="0" anchor="ctr"/>
                </a:tc>
                <a:tc>
                  <a:txBody>
                    <a:bodyPr/>
                    <a:lstStyle/>
                    <a:p>
                      <a:pPr algn="ctr" fontAlgn="b"/>
                      <a:r>
                        <a:rPr lang="en-US" sz="2000" b="1" i="0" u="none" strike="noStrike" dirty="0" smtClean="0">
                          <a:solidFill>
                            <a:schemeClr val="tx1"/>
                          </a:solidFill>
                          <a:effectLst/>
                          <a:latin typeface="Calibri"/>
                        </a:rPr>
                        <a:t>9,613</a:t>
                      </a:r>
                      <a:endParaRPr lang="en-US" sz="2000" b="1" i="0" u="none" strike="noStrike" dirty="0">
                        <a:solidFill>
                          <a:schemeClr val="tx1"/>
                        </a:solidFill>
                        <a:effectLst/>
                        <a:latin typeface="Calibri"/>
                      </a:endParaRPr>
                    </a:p>
                  </a:txBody>
                  <a:tcPr marL="7620" marR="7620" marT="7620" marB="0" anchor="ctr"/>
                </a:tc>
                <a:tc>
                  <a:txBody>
                    <a:bodyPr/>
                    <a:lstStyle/>
                    <a:p>
                      <a:pPr algn="ctr" fontAlgn="b"/>
                      <a:r>
                        <a:rPr lang="en-US" sz="2000" b="1" i="0" u="none" strike="noStrike" dirty="0">
                          <a:solidFill>
                            <a:srgbClr val="000000"/>
                          </a:solidFill>
                          <a:effectLst/>
                          <a:latin typeface="Calibri"/>
                        </a:rPr>
                        <a:t>70%</a:t>
                      </a:r>
                    </a:p>
                  </a:txBody>
                  <a:tcPr marL="7620" marR="7620" marT="7620" marB="0" anchor="ctr"/>
                </a:tc>
                <a:extLst>
                  <a:ext uri="{0D108BD9-81ED-4DB2-BD59-A6C34878D82A}">
                    <a16:rowId xmlns="" xmlns:a16="http://schemas.microsoft.com/office/drawing/2014/main" val="10007"/>
                  </a:ext>
                </a:extLst>
              </a:tr>
            </a:tbl>
          </a:graphicData>
        </a:graphic>
      </p:graphicFrame>
      <p:sp>
        <p:nvSpPr>
          <p:cNvPr id="4" name="TextBox 3"/>
          <p:cNvSpPr txBox="1"/>
          <p:nvPr/>
        </p:nvSpPr>
        <p:spPr>
          <a:xfrm>
            <a:off x="1371600" y="6248400"/>
            <a:ext cx="9448800" cy="523220"/>
          </a:xfrm>
          <a:prstGeom prst="rect">
            <a:avLst/>
          </a:prstGeom>
          <a:noFill/>
        </p:spPr>
        <p:txBody>
          <a:bodyPr wrap="square" rtlCol="0">
            <a:spAutoFit/>
          </a:bodyPr>
          <a:lstStyle/>
          <a:p>
            <a:r>
              <a:rPr lang="en-US" sz="2800" b="1" dirty="0" smtClean="0">
                <a:solidFill>
                  <a:srgbClr val="FF0000"/>
                </a:solidFill>
              </a:rPr>
              <a:t>A quarter of patients eligible and offered enrollment declined</a:t>
            </a:r>
            <a:endParaRPr lang="en-US" sz="2800" b="1" dirty="0">
              <a:solidFill>
                <a:srgbClr val="FF0000"/>
              </a:solidFill>
            </a:endParaRPr>
          </a:p>
        </p:txBody>
      </p:sp>
    </p:spTree>
    <p:extLst>
      <p:ext uri="{BB962C8B-B14F-4D97-AF65-F5344CB8AC3E}">
        <p14:creationId xmlns:p14="http://schemas.microsoft.com/office/powerpoint/2010/main" val="688562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ASM </a:t>
            </a:r>
            <a:r>
              <a:rPr lang="en-US" dirty="0" smtClean="0"/>
              <a:t>Cumulative Enrollment April </a:t>
            </a:r>
            <a:r>
              <a:rPr lang="en-US" dirty="0"/>
              <a:t>2017- </a:t>
            </a:r>
            <a:r>
              <a:rPr lang="en-US" dirty="0" smtClean="0"/>
              <a:t>June 2018</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316394607"/>
              </p:ext>
            </p:extLst>
          </p:nvPr>
        </p:nvGraphicFramePr>
        <p:xfrm>
          <a:off x="76200" y="1344930"/>
          <a:ext cx="12039600" cy="54368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8740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1189509280"/>
              </p:ext>
            </p:extLst>
          </p:nvPr>
        </p:nvGraphicFramePr>
        <p:xfrm>
          <a:off x="5113218" y="1330035"/>
          <a:ext cx="6816687" cy="542580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274638"/>
            <a:ext cx="12192000" cy="1143000"/>
          </a:xfrm>
        </p:spPr>
        <p:txBody>
          <a:bodyPr>
            <a:normAutofit/>
          </a:bodyPr>
          <a:lstStyle/>
          <a:p>
            <a:r>
              <a:rPr lang="en-US" sz="3600" dirty="0"/>
              <a:t>Scale up of Appointment Spacing </a:t>
            </a:r>
            <a:r>
              <a:rPr lang="en-US" sz="3600" dirty="0" smtClean="0"/>
              <a:t>model </a:t>
            </a:r>
            <a:r>
              <a:rPr lang="en-US" sz="3600" dirty="0"/>
              <a:t>( </a:t>
            </a:r>
            <a:r>
              <a:rPr lang="en-US" sz="3600" dirty="0" smtClean="0"/>
              <a:t>Jul </a:t>
            </a:r>
            <a:r>
              <a:rPr lang="en-US" sz="3600" dirty="0"/>
              <a:t>2017– </a:t>
            </a:r>
            <a:r>
              <a:rPr lang="en-US" sz="3600" dirty="0" smtClean="0"/>
              <a:t>Feb 2018</a:t>
            </a:r>
            <a:r>
              <a:rPr lang="en-US" sz="3600" dirty="0"/>
              <a:t>) </a:t>
            </a:r>
          </a:p>
        </p:txBody>
      </p:sp>
      <p:sp>
        <p:nvSpPr>
          <p:cNvPr id="4" name="Content Placeholder 2"/>
          <p:cNvSpPr txBox="1">
            <a:spLocks/>
          </p:cNvSpPr>
          <p:nvPr/>
        </p:nvSpPr>
        <p:spPr>
          <a:xfrm>
            <a:off x="30637" y="1752600"/>
            <a:ext cx="5314361" cy="4953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rgbClr val="1E428A"/>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E428A"/>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1E428A"/>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1E428A"/>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1E428A"/>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dirty="0" smtClean="0"/>
              <a:t>The FMOH scaled up ASM in all ART providing sites</a:t>
            </a:r>
          </a:p>
          <a:p>
            <a:pPr>
              <a:lnSpc>
                <a:spcPct val="150000"/>
              </a:lnSpc>
            </a:pPr>
            <a:r>
              <a:rPr lang="en-US" dirty="0" smtClean="0"/>
              <a:t>Until February 2018 there are 974 sites providing ASM</a:t>
            </a:r>
          </a:p>
          <a:p>
            <a:pPr>
              <a:lnSpc>
                <a:spcPct val="150000"/>
              </a:lnSpc>
            </a:pPr>
            <a:r>
              <a:rPr lang="en-US" dirty="0" smtClean="0"/>
              <a:t>The number of clients has grown to more than 100,000</a:t>
            </a:r>
          </a:p>
          <a:p>
            <a:pPr>
              <a:lnSpc>
                <a:spcPct val="150000"/>
              </a:lnSpc>
            </a:pPr>
            <a:endParaRPr lang="en-US" dirty="0"/>
          </a:p>
        </p:txBody>
      </p:sp>
      <p:sp>
        <p:nvSpPr>
          <p:cNvPr id="3" name="TextBox 2"/>
          <p:cNvSpPr txBox="1"/>
          <p:nvPr/>
        </p:nvSpPr>
        <p:spPr>
          <a:xfrm rot="16200000">
            <a:off x="4497289" y="3427511"/>
            <a:ext cx="1981200" cy="307777"/>
          </a:xfrm>
          <a:prstGeom prst="rect">
            <a:avLst/>
          </a:prstGeom>
          <a:noFill/>
        </p:spPr>
        <p:txBody>
          <a:bodyPr wrap="square" rtlCol="0">
            <a:spAutoFit/>
          </a:bodyPr>
          <a:lstStyle/>
          <a:p>
            <a:pPr algn="ctr"/>
            <a:r>
              <a:rPr lang="en-US" sz="1400" dirty="0" smtClean="0"/>
              <a:t>Number of clients</a:t>
            </a:r>
            <a:endParaRPr lang="en-US" sz="1400" dirty="0"/>
          </a:p>
        </p:txBody>
      </p:sp>
      <p:sp>
        <p:nvSpPr>
          <p:cNvPr id="9" name="TextBox 8"/>
          <p:cNvSpPr txBox="1"/>
          <p:nvPr/>
        </p:nvSpPr>
        <p:spPr>
          <a:xfrm rot="5400000">
            <a:off x="10818911" y="3427512"/>
            <a:ext cx="1981200" cy="307777"/>
          </a:xfrm>
          <a:prstGeom prst="rect">
            <a:avLst/>
          </a:prstGeom>
          <a:noFill/>
        </p:spPr>
        <p:txBody>
          <a:bodyPr wrap="square" rtlCol="0">
            <a:spAutoFit/>
          </a:bodyPr>
          <a:lstStyle/>
          <a:p>
            <a:pPr algn="ctr"/>
            <a:r>
              <a:rPr lang="en-US" sz="1400" dirty="0" smtClean="0"/>
              <a:t>Number of sites</a:t>
            </a:r>
            <a:endParaRPr lang="en-US" sz="1400" dirty="0"/>
          </a:p>
        </p:txBody>
      </p:sp>
    </p:spTree>
    <p:extLst>
      <p:ext uri="{BB962C8B-B14F-4D97-AF65-F5344CB8AC3E}">
        <p14:creationId xmlns:p14="http://schemas.microsoft.com/office/powerpoint/2010/main" val="3073600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Learned</a:t>
            </a:r>
          </a:p>
        </p:txBody>
      </p:sp>
      <p:sp>
        <p:nvSpPr>
          <p:cNvPr id="3" name="Content Placeholder 2"/>
          <p:cNvSpPr>
            <a:spLocks noGrp="1"/>
          </p:cNvSpPr>
          <p:nvPr>
            <p:ph idx="1"/>
          </p:nvPr>
        </p:nvSpPr>
        <p:spPr/>
        <p:txBody>
          <a:bodyPr>
            <a:normAutofit lnSpcReduction="10000"/>
          </a:bodyPr>
          <a:lstStyle/>
          <a:p>
            <a:r>
              <a:rPr lang="en-US" dirty="0"/>
              <a:t>Rapid enrollment of a large number of clients within a short </a:t>
            </a:r>
            <a:r>
              <a:rPr lang="en-US" dirty="0" smtClean="0"/>
              <a:t>period; variations across different hospitals</a:t>
            </a:r>
            <a:endParaRPr lang="en-US" dirty="0"/>
          </a:p>
          <a:p>
            <a:r>
              <a:rPr lang="en-US" dirty="0"/>
              <a:t>M</a:t>
            </a:r>
            <a:r>
              <a:rPr lang="en-US" dirty="0" smtClean="0"/>
              <a:t>ore than two thirds </a:t>
            </a:r>
            <a:r>
              <a:rPr lang="en-US" dirty="0"/>
              <a:t>of those eligible </a:t>
            </a:r>
            <a:r>
              <a:rPr lang="en-US" dirty="0" smtClean="0">
                <a:solidFill>
                  <a:srgbClr val="002060"/>
                </a:solidFill>
              </a:rPr>
              <a:t>have already been </a:t>
            </a:r>
            <a:r>
              <a:rPr lang="en-US" dirty="0" smtClean="0"/>
              <a:t>enrolled </a:t>
            </a:r>
            <a:r>
              <a:rPr lang="en-US" dirty="0"/>
              <a:t>in the program</a:t>
            </a:r>
          </a:p>
          <a:p>
            <a:r>
              <a:rPr lang="en-US" dirty="0"/>
              <a:t>Among those who declined the major reasons </a:t>
            </a:r>
            <a:r>
              <a:rPr lang="en-US" dirty="0" smtClean="0">
                <a:solidFill>
                  <a:srgbClr val="002060"/>
                </a:solidFill>
              </a:rPr>
              <a:t>included</a:t>
            </a:r>
            <a:endParaRPr lang="en-US" dirty="0">
              <a:solidFill>
                <a:srgbClr val="002060"/>
              </a:solidFill>
            </a:endParaRPr>
          </a:p>
          <a:p>
            <a:pPr lvl="1"/>
            <a:r>
              <a:rPr lang="en-US" dirty="0"/>
              <a:t>Fear of inadvertent disclosure due to having to store large quantities of medication at home  </a:t>
            </a:r>
          </a:p>
          <a:p>
            <a:pPr lvl="1"/>
            <a:r>
              <a:rPr lang="en-US" dirty="0"/>
              <a:t>Concerns regarding safety and storage of medication for prolonged periods at home  </a:t>
            </a:r>
          </a:p>
          <a:p>
            <a:endParaRPr lang="en-US" dirty="0"/>
          </a:p>
        </p:txBody>
      </p:sp>
    </p:spTree>
    <p:extLst>
      <p:ext uri="{BB962C8B-B14F-4D97-AF65-F5344CB8AC3E}">
        <p14:creationId xmlns:p14="http://schemas.microsoft.com/office/powerpoint/2010/main" val="1684431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Conclusion/Next Steps</a:t>
            </a:r>
          </a:p>
        </p:txBody>
      </p:sp>
      <p:sp>
        <p:nvSpPr>
          <p:cNvPr id="3" name="Content Placeholder 2"/>
          <p:cNvSpPr>
            <a:spLocks noGrp="1"/>
          </p:cNvSpPr>
          <p:nvPr>
            <p:ph idx="1"/>
          </p:nvPr>
        </p:nvSpPr>
        <p:spPr>
          <a:xfrm>
            <a:off x="609600" y="1600201"/>
            <a:ext cx="10972800" cy="5105399"/>
          </a:xfrm>
        </p:spPr>
        <p:txBody>
          <a:bodyPr>
            <a:normAutofit fontScale="85000" lnSpcReduction="10000"/>
          </a:bodyPr>
          <a:lstStyle/>
          <a:p>
            <a:pPr>
              <a:lnSpc>
                <a:spcPct val="150000"/>
              </a:lnSpc>
            </a:pPr>
            <a:r>
              <a:rPr lang="en-US" dirty="0" smtClean="0"/>
              <a:t>Differentiated service model of ASM successfully implemented in Ethiopia</a:t>
            </a:r>
          </a:p>
          <a:p>
            <a:pPr>
              <a:lnSpc>
                <a:spcPct val="150000"/>
              </a:lnSpc>
            </a:pPr>
            <a:r>
              <a:rPr lang="en-US" dirty="0" smtClean="0">
                <a:solidFill>
                  <a:srgbClr val="002060"/>
                </a:solidFill>
              </a:rPr>
              <a:t>Scale-up required </a:t>
            </a:r>
            <a:r>
              <a:rPr lang="en-US" dirty="0" smtClean="0"/>
              <a:t>engagement at all levels, </a:t>
            </a:r>
            <a:r>
              <a:rPr lang="en-US" dirty="0" smtClean="0">
                <a:solidFill>
                  <a:srgbClr val="002060"/>
                </a:solidFill>
              </a:rPr>
              <a:t>as well as </a:t>
            </a:r>
            <a:r>
              <a:rPr lang="en-US" dirty="0" smtClean="0"/>
              <a:t>resources for planning, implementation (training, development of diverse manuals &amp; tools) &amp; monitoring </a:t>
            </a:r>
          </a:p>
          <a:p>
            <a:pPr>
              <a:lnSpc>
                <a:spcPct val="150000"/>
              </a:lnSpc>
            </a:pPr>
            <a:r>
              <a:rPr lang="en-US" dirty="0" smtClean="0"/>
              <a:t>Need formative </a:t>
            </a:r>
            <a:r>
              <a:rPr lang="en-US" dirty="0"/>
              <a:t>research to asses the reasons for declining among those not accepting </a:t>
            </a:r>
            <a:r>
              <a:rPr lang="en-US" dirty="0" smtClean="0"/>
              <a:t>ASM</a:t>
            </a:r>
            <a:endParaRPr lang="en-US" dirty="0"/>
          </a:p>
          <a:p>
            <a:pPr>
              <a:lnSpc>
                <a:spcPct val="150000"/>
              </a:lnSpc>
            </a:pPr>
            <a:r>
              <a:rPr lang="en-US" dirty="0" smtClean="0"/>
              <a:t>Continuous counseling </a:t>
            </a:r>
            <a:r>
              <a:rPr lang="en-US" dirty="0"/>
              <a:t>support </a:t>
            </a:r>
            <a:r>
              <a:rPr lang="en-US" dirty="0" smtClean="0"/>
              <a:t>&amp; enhanced </a:t>
            </a:r>
            <a:r>
              <a:rPr lang="en-US" dirty="0"/>
              <a:t>monitoring system </a:t>
            </a:r>
            <a:r>
              <a:rPr lang="en-US" dirty="0" smtClean="0"/>
              <a:t>need to be in place </a:t>
            </a:r>
            <a:endParaRPr lang="en-US" dirty="0"/>
          </a:p>
          <a:p>
            <a:endParaRPr lang="en-US" dirty="0"/>
          </a:p>
        </p:txBody>
      </p:sp>
    </p:spTree>
    <p:extLst>
      <p:ext uri="{BB962C8B-B14F-4D97-AF65-F5344CB8AC3E}">
        <p14:creationId xmlns:p14="http://schemas.microsoft.com/office/powerpoint/2010/main" val="3007148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Acknowledgment</a:t>
            </a:r>
          </a:p>
        </p:txBody>
      </p:sp>
      <p:sp>
        <p:nvSpPr>
          <p:cNvPr id="3" name="Rectangle 2"/>
          <p:cNvSpPr/>
          <p:nvPr/>
        </p:nvSpPr>
        <p:spPr>
          <a:xfrm>
            <a:off x="228600" y="1219200"/>
            <a:ext cx="11963400" cy="5016758"/>
          </a:xfrm>
          <a:prstGeom prst="rect">
            <a:avLst/>
          </a:prstGeom>
        </p:spPr>
        <p:txBody>
          <a:bodyPr wrap="square">
            <a:spAutoFit/>
          </a:bodyPr>
          <a:lstStyle/>
          <a:p>
            <a:pPr>
              <a:lnSpc>
                <a:spcPct val="200000"/>
              </a:lnSpc>
            </a:pPr>
            <a:r>
              <a:rPr lang="en-US" sz="4000" b="1" dirty="0"/>
              <a:t>People living  with HIV and their families</a:t>
            </a:r>
          </a:p>
          <a:p>
            <a:pPr>
              <a:lnSpc>
                <a:spcPct val="200000"/>
              </a:lnSpc>
            </a:pPr>
            <a:r>
              <a:rPr lang="en-US" sz="4000" b="1" dirty="0"/>
              <a:t>Federal Ministry of Health Ethiopia </a:t>
            </a:r>
          </a:p>
          <a:p>
            <a:pPr>
              <a:lnSpc>
                <a:spcPct val="200000"/>
              </a:lnSpc>
            </a:pPr>
            <a:r>
              <a:rPr lang="en-US" sz="4000" b="1" dirty="0"/>
              <a:t>RHBs and health facilities</a:t>
            </a:r>
          </a:p>
          <a:p>
            <a:pPr>
              <a:lnSpc>
                <a:spcPct val="200000"/>
              </a:lnSpc>
            </a:pPr>
            <a:r>
              <a:rPr lang="en-US" sz="4000" b="1" smtClean="0"/>
              <a:t>PEPFAR &amp; Global </a:t>
            </a:r>
            <a:r>
              <a:rPr lang="en-US" sz="4000" b="1" dirty="0"/>
              <a:t>Fund</a:t>
            </a:r>
          </a:p>
        </p:txBody>
      </p:sp>
      <p:pic>
        <p:nvPicPr>
          <p:cNvPr id="10" name="Picture 9"/>
          <p:cNvPicPr>
            <a:picLocks noChangeAspect="1"/>
          </p:cNvPicPr>
          <p:nvPr/>
        </p:nvPicPr>
        <p:blipFill rotWithShape="1">
          <a:blip r:embed="rId3"/>
          <a:srcRect r="44396"/>
          <a:stretch/>
        </p:blipFill>
        <p:spPr>
          <a:xfrm>
            <a:off x="8001000" y="5613989"/>
            <a:ext cx="1752600" cy="1164437"/>
          </a:xfrm>
          <a:prstGeom prst="rect">
            <a:avLst/>
          </a:prstGeom>
        </p:spPr>
      </p:pic>
    </p:spTree>
    <p:extLst>
      <p:ext uri="{BB962C8B-B14F-4D97-AF65-F5344CB8AC3E}">
        <p14:creationId xmlns:p14="http://schemas.microsoft.com/office/powerpoint/2010/main" val="407415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Ethiopia at </a:t>
            </a:r>
            <a:r>
              <a:rPr lang="en-US" b="1" dirty="0"/>
              <a:t>a</a:t>
            </a:r>
            <a:r>
              <a:rPr lang="en-US" b="1" dirty="0" smtClean="0"/>
              <a:t> Glance </a:t>
            </a:r>
            <a:endParaRPr lang="en-US" dirty="0"/>
          </a:p>
        </p:txBody>
      </p:sp>
      <p:sp>
        <p:nvSpPr>
          <p:cNvPr id="4" name="Content Placeholder 2"/>
          <p:cNvSpPr>
            <a:spLocks noGrp="1"/>
          </p:cNvSpPr>
          <p:nvPr>
            <p:ph sz="half" idx="1"/>
          </p:nvPr>
        </p:nvSpPr>
        <p:spPr>
          <a:xfrm>
            <a:off x="152400" y="1905000"/>
            <a:ext cx="9372600" cy="4391851"/>
          </a:xfrm>
        </p:spPr>
        <p:txBody>
          <a:bodyPr>
            <a:noAutofit/>
          </a:bodyPr>
          <a:lstStyle/>
          <a:p>
            <a:pPr marL="280988" indent="-280988"/>
            <a:r>
              <a:rPr lang="en-US" sz="3600" dirty="0" smtClean="0">
                <a:ea typeface="Microsoft Sans Serif" panose="020B0604020202020204" pitchFamily="34" charset="0"/>
                <a:cs typeface="Microsoft Sans Serif" panose="020B0604020202020204" pitchFamily="34" charset="0"/>
              </a:rPr>
              <a:t>Estimated population</a:t>
            </a:r>
            <a:r>
              <a:rPr lang="en-US" sz="3600" dirty="0">
                <a:ea typeface="Microsoft Sans Serif" panose="020B0604020202020204" pitchFamily="34" charset="0"/>
                <a:cs typeface="Microsoft Sans Serif" panose="020B0604020202020204" pitchFamily="34" charset="0"/>
              </a:rPr>
              <a:t> </a:t>
            </a:r>
            <a:r>
              <a:rPr lang="en-US" sz="3600" dirty="0" smtClean="0">
                <a:ea typeface="Microsoft Sans Serif" panose="020B0604020202020204" pitchFamily="34" charset="0"/>
                <a:cs typeface="Microsoft Sans Serif" panose="020B0604020202020204" pitchFamily="34" charset="0"/>
              </a:rPr>
              <a:t>~ 100 million </a:t>
            </a:r>
          </a:p>
          <a:p>
            <a:pPr marL="280988" indent="-280988">
              <a:buFont typeface="Arial" pitchFamily="34" charset="0"/>
              <a:buChar char="•"/>
            </a:pPr>
            <a:r>
              <a:rPr lang="en-US" sz="3600" dirty="0" smtClean="0">
                <a:ea typeface="Microsoft Sans Serif" panose="020B0604020202020204" pitchFamily="34" charset="0"/>
                <a:cs typeface="Microsoft Sans Serif" panose="020B0604020202020204" pitchFamily="34" charset="0"/>
              </a:rPr>
              <a:t>Per </a:t>
            </a:r>
            <a:r>
              <a:rPr lang="en-US" sz="3600" dirty="0">
                <a:ea typeface="Microsoft Sans Serif" panose="020B0604020202020204" pitchFamily="34" charset="0"/>
                <a:cs typeface="Microsoft Sans Serif" panose="020B0604020202020204" pitchFamily="34" charset="0"/>
              </a:rPr>
              <a:t>capita income: </a:t>
            </a:r>
            <a:r>
              <a:rPr lang="en-US" sz="3600" dirty="0" smtClean="0">
                <a:ea typeface="Microsoft Sans Serif" panose="020B0604020202020204" pitchFamily="34" charset="0"/>
                <a:cs typeface="Microsoft Sans Serif" panose="020B0604020202020204" pitchFamily="34" charset="0"/>
              </a:rPr>
              <a:t>$783 </a:t>
            </a:r>
            <a:endParaRPr lang="en-US" sz="3600" dirty="0">
              <a:ea typeface="Microsoft Sans Serif" panose="020B0604020202020204" pitchFamily="34" charset="0"/>
              <a:cs typeface="Microsoft Sans Serif" panose="020B0604020202020204" pitchFamily="34" charset="0"/>
            </a:endParaRPr>
          </a:p>
          <a:p>
            <a:pPr marL="280988" indent="-280988">
              <a:buFont typeface="Arial" pitchFamily="34" charset="0"/>
              <a:buChar char="•"/>
            </a:pPr>
            <a:r>
              <a:rPr lang="en-US" sz="3600" dirty="0">
                <a:ea typeface="Microsoft Sans Serif" panose="020B0604020202020204" pitchFamily="34" charset="0"/>
                <a:cs typeface="Microsoft Sans Serif" panose="020B0604020202020204" pitchFamily="34" charset="0"/>
              </a:rPr>
              <a:t>Life expectancy at </a:t>
            </a:r>
            <a:r>
              <a:rPr lang="en-US" sz="3600" dirty="0" smtClean="0">
                <a:ea typeface="Microsoft Sans Serif" panose="020B0604020202020204" pitchFamily="34" charset="0"/>
                <a:cs typeface="Microsoft Sans Serif" panose="020B0604020202020204" pitchFamily="34" charset="0"/>
              </a:rPr>
              <a:t>birth: 62.8 </a:t>
            </a:r>
            <a:r>
              <a:rPr lang="en-US" sz="3600" dirty="0" err="1">
                <a:ea typeface="Microsoft Sans Serif" panose="020B0604020202020204" pitchFamily="34" charset="0"/>
                <a:cs typeface="Microsoft Sans Serif" panose="020B0604020202020204" pitchFamily="34" charset="0"/>
              </a:rPr>
              <a:t>y</a:t>
            </a:r>
            <a:r>
              <a:rPr lang="en-US" sz="3600" dirty="0" err="1" smtClean="0">
                <a:ea typeface="Microsoft Sans Serif" panose="020B0604020202020204" pitchFamily="34" charset="0"/>
                <a:cs typeface="Microsoft Sans Serif" panose="020B0604020202020204" pitchFamily="34" charset="0"/>
              </a:rPr>
              <a:t>rs</a:t>
            </a:r>
            <a:r>
              <a:rPr lang="en-US" sz="3600" dirty="0" smtClean="0">
                <a:ea typeface="Microsoft Sans Serif" panose="020B0604020202020204" pitchFamily="34" charset="0"/>
                <a:cs typeface="Microsoft Sans Serif" panose="020B0604020202020204" pitchFamily="34" charset="0"/>
              </a:rPr>
              <a:t> </a:t>
            </a:r>
            <a:r>
              <a:rPr lang="en-US" dirty="0" smtClean="0">
                <a:ea typeface="Microsoft Sans Serif" panose="020B0604020202020204" pitchFamily="34" charset="0"/>
                <a:cs typeface="Microsoft Sans Serif" panose="020B0604020202020204" pitchFamily="34" charset="0"/>
              </a:rPr>
              <a:t>(M)</a:t>
            </a:r>
            <a:r>
              <a:rPr lang="en-US" sz="3600" dirty="0" smtClean="0">
                <a:ea typeface="Microsoft Sans Serif" panose="020B0604020202020204" pitchFamily="34" charset="0"/>
                <a:cs typeface="Microsoft Sans Serif" panose="020B0604020202020204" pitchFamily="34" charset="0"/>
              </a:rPr>
              <a:t>/66.8 </a:t>
            </a:r>
            <a:r>
              <a:rPr lang="en-US" sz="3600" dirty="0" err="1" smtClean="0">
                <a:ea typeface="Microsoft Sans Serif" panose="020B0604020202020204" pitchFamily="34" charset="0"/>
                <a:cs typeface="Microsoft Sans Serif" panose="020B0604020202020204" pitchFamily="34" charset="0"/>
              </a:rPr>
              <a:t>yrs</a:t>
            </a:r>
            <a:r>
              <a:rPr lang="en-US" sz="3600" dirty="0" smtClean="0">
                <a:ea typeface="Microsoft Sans Serif" panose="020B0604020202020204" pitchFamily="34" charset="0"/>
                <a:cs typeface="Microsoft Sans Serif" panose="020B0604020202020204" pitchFamily="34" charset="0"/>
              </a:rPr>
              <a:t> </a:t>
            </a:r>
            <a:r>
              <a:rPr lang="en-US" dirty="0" smtClean="0">
                <a:ea typeface="Microsoft Sans Serif" panose="020B0604020202020204" pitchFamily="34" charset="0"/>
                <a:cs typeface="Microsoft Sans Serif" panose="020B0604020202020204" pitchFamily="34" charset="0"/>
              </a:rPr>
              <a:t>(F)</a:t>
            </a:r>
            <a:r>
              <a:rPr lang="en-US" sz="3600" dirty="0" smtClean="0">
                <a:ea typeface="Microsoft Sans Serif" panose="020B0604020202020204" pitchFamily="34" charset="0"/>
                <a:cs typeface="Microsoft Sans Serif" panose="020B0604020202020204" pitchFamily="34" charset="0"/>
              </a:rPr>
              <a:t>  </a:t>
            </a:r>
          </a:p>
          <a:p>
            <a:pPr marL="280988" indent="-280988"/>
            <a:r>
              <a:rPr lang="en-US" sz="3600" dirty="0" smtClean="0">
                <a:ea typeface="Microsoft Sans Serif" panose="020B0604020202020204" pitchFamily="34" charset="0"/>
                <a:cs typeface="Microsoft Sans Serif" panose="020B0604020202020204" pitchFamily="34" charset="0"/>
              </a:rPr>
              <a:t>Adult HIV prevalence: 0.9%</a:t>
            </a:r>
          </a:p>
          <a:p>
            <a:pPr marL="280988" indent="-280988"/>
            <a:r>
              <a:rPr lang="en-US" sz="3600" dirty="0" smtClean="0">
                <a:ea typeface="Microsoft Sans Serif" panose="020B0604020202020204" pitchFamily="34" charset="0"/>
                <a:cs typeface="Microsoft Sans Serif" panose="020B0604020202020204" pitchFamily="34" charset="0"/>
              </a:rPr>
              <a:t>Estimated </a:t>
            </a:r>
            <a:r>
              <a:rPr lang="en-US" sz="3600" dirty="0">
                <a:ea typeface="Microsoft Sans Serif" panose="020B0604020202020204" pitchFamily="34" charset="0"/>
                <a:cs typeface="Microsoft Sans Serif" panose="020B0604020202020204" pitchFamily="34" charset="0"/>
              </a:rPr>
              <a:t>number of </a:t>
            </a:r>
            <a:r>
              <a:rPr lang="en-US" sz="3600" dirty="0" smtClean="0">
                <a:ea typeface="Microsoft Sans Serif" panose="020B0604020202020204" pitchFamily="34" charset="0"/>
                <a:cs typeface="Microsoft Sans Serif" panose="020B0604020202020204" pitchFamily="34" charset="0"/>
              </a:rPr>
              <a:t>PLHIV: 613,533</a:t>
            </a:r>
          </a:p>
          <a:p>
            <a:pPr marL="280988" indent="-280988"/>
            <a:r>
              <a:rPr lang="en-US" sz="3600" dirty="0" smtClean="0">
                <a:ea typeface="Microsoft Sans Serif" panose="020B0604020202020204" pitchFamily="34" charset="0"/>
                <a:cs typeface="Microsoft Sans Serif" panose="020B0604020202020204" pitchFamily="34" charset="0"/>
              </a:rPr>
              <a:t>PLHIV on ART: 436,963</a:t>
            </a:r>
          </a:p>
          <a:p>
            <a:pPr marL="0" indent="0">
              <a:buNone/>
            </a:pPr>
            <a:endParaRPr lang="en-US" sz="1400" dirty="0" smtClean="0">
              <a:latin typeface="Garamond" panose="02020404030301010803" pitchFamily="18" charset="0"/>
              <a:ea typeface="Microsoft Sans Serif" panose="020B0604020202020204" pitchFamily="34" charset="0"/>
              <a:cs typeface="Microsoft Sans Serif" panose="020B0604020202020204" pitchFamily="34" charset="0"/>
            </a:endParaRPr>
          </a:p>
          <a:p>
            <a:pPr marL="0" indent="0">
              <a:buNone/>
            </a:pPr>
            <a:endParaRPr lang="en-US" sz="1400" dirty="0">
              <a:ea typeface="Microsoft Sans Serif" panose="020B0604020202020204" pitchFamily="34" charset="0"/>
              <a:cs typeface="Microsoft Sans Serif" panose="020B0604020202020204" pitchFamily="34" charset="0"/>
            </a:endParaRPr>
          </a:p>
          <a:p>
            <a:pPr marL="0" indent="0">
              <a:buNone/>
            </a:pPr>
            <a:endParaRPr lang="en-US" sz="1400" dirty="0" smtClean="0">
              <a:latin typeface="Garamond" panose="02020404030301010803" pitchFamily="18" charset="0"/>
              <a:ea typeface="Microsoft Sans Serif" panose="020B0604020202020204" pitchFamily="34" charset="0"/>
              <a:cs typeface="Microsoft Sans Serif" panose="020B0604020202020204" pitchFamily="34" charset="0"/>
            </a:endParaRPr>
          </a:p>
          <a:p>
            <a:pPr marL="0" indent="0">
              <a:buNone/>
            </a:pPr>
            <a:r>
              <a:rPr lang="en-US" sz="1400" dirty="0" smtClean="0">
                <a:latin typeface="Garamond" panose="02020404030301010803" pitchFamily="18" charset="0"/>
                <a:ea typeface="Microsoft Sans Serif" panose="020B0604020202020204" pitchFamily="34" charset="0"/>
                <a:cs typeface="Microsoft Sans Serif" panose="020B0604020202020204" pitchFamily="34" charset="0"/>
              </a:rPr>
              <a:t>Source: EDHS 2016</a:t>
            </a:r>
          </a:p>
          <a:p>
            <a:pPr marL="0" indent="0">
              <a:buNone/>
            </a:pPr>
            <a:r>
              <a:rPr lang="en-US" sz="1600" dirty="0"/>
              <a:t>Source: http://</a:t>
            </a:r>
            <a:r>
              <a:rPr lang="en-US" sz="1600" dirty="0" err="1"/>
              <a:t>www.worldbank.org</a:t>
            </a:r>
            <a:r>
              <a:rPr lang="en-US" sz="1600" dirty="0"/>
              <a:t>/en/country Global 2017</a:t>
            </a:r>
          </a:p>
          <a:p>
            <a:pPr marL="0" indent="0">
              <a:buNone/>
            </a:pPr>
            <a:endParaRPr lang="en-US" sz="2400" b="1" dirty="0" smtClean="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indent="0">
              <a:buNone/>
            </a:pPr>
            <a:endPar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Content Placeholder 9"/>
          <p:cNvPicPr>
            <a:picLocks noGrp="1"/>
          </p:cNvPicPr>
          <p:nvPr>
            <p:ph sz="half" idx="2"/>
          </p:nvPr>
        </p:nvPicPr>
        <p:blipFill>
          <a:blip r:embed="rId3"/>
          <a:stretch>
            <a:fillRect/>
          </a:stretch>
        </p:blipFill>
        <p:spPr>
          <a:xfrm>
            <a:off x="9144000" y="2438400"/>
            <a:ext cx="2895600" cy="2596147"/>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8" name="Picture 2" descr="C:\Users\tamrata\Desktop\AIDS PPt\Animated flag of Ethiopia flag animation (7).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30895" y="457200"/>
            <a:ext cx="2971800" cy="1910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280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The challenge: why </a:t>
            </a:r>
            <a:r>
              <a:rPr lang="en-US" sz="4800" dirty="0"/>
              <a:t>do we need new </a:t>
            </a:r>
            <a:r>
              <a:rPr lang="en-US" sz="4800" dirty="0" smtClean="0"/>
              <a:t>models? </a:t>
            </a:r>
            <a:endParaRPr lang="en-US" sz="4800" dirty="0"/>
          </a:p>
        </p:txBody>
      </p:sp>
      <p:grpSp>
        <p:nvGrpSpPr>
          <p:cNvPr id="5" name="Group 4"/>
          <p:cNvGrpSpPr/>
          <p:nvPr/>
        </p:nvGrpSpPr>
        <p:grpSpPr>
          <a:xfrm>
            <a:off x="457200" y="1600200"/>
            <a:ext cx="5029200" cy="2444817"/>
            <a:chOff x="1068404" y="984183"/>
            <a:chExt cx="3609473" cy="2444817"/>
          </a:xfrm>
        </p:grpSpPr>
        <p:pic>
          <p:nvPicPr>
            <p:cNvPr id="6" name="Content Placeholder 7"/>
            <p:cNvPicPr>
              <a:picLocks noChangeAspect="1"/>
            </p:cNvPicPr>
            <p:nvPr/>
          </p:nvPicPr>
          <p:blipFill>
            <a:blip r:embed="rId3"/>
            <a:stretch>
              <a:fillRect/>
            </a:stretch>
          </p:blipFill>
          <p:spPr>
            <a:xfrm>
              <a:off x="1068404" y="984183"/>
              <a:ext cx="3609473" cy="2444817"/>
            </a:xfrm>
            <a:prstGeom prst="rect">
              <a:avLst/>
            </a:prstGeom>
            <a:ln>
              <a:solidFill>
                <a:schemeClr val="tx1"/>
              </a:solidFill>
            </a:ln>
          </p:spPr>
        </p:pic>
        <p:sp>
          <p:nvSpPr>
            <p:cNvPr id="7" name="Rectangle 6"/>
            <p:cNvSpPr/>
            <p:nvPr/>
          </p:nvSpPr>
          <p:spPr>
            <a:xfrm>
              <a:off x="1303671" y="1964089"/>
              <a:ext cx="857927" cy="461665"/>
            </a:xfrm>
            <a:prstGeom prst="rect">
              <a:avLst/>
            </a:prstGeom>
          </p:spPr>
          <p:txBody>
            <a:bodyPr wrap="none">
              <a:spAutoFit/>
            </a:bodyPr>
            <a:lstStyle/>
            <a:p>
              <a:r>
                <a:rPr lang="en-US" sz="2400" b="1" dirty="0">
                  <a:latin typeface="Garamond" panose="02020404030301010803" pitchFamily="18" charset="0"/>
                </a:rPr>
                <a:t>Scale</a:t>
              </a:r>
            </a:p>
          </p:txBody>
        </p:sp>
      </p:grpSp>
      <p:grpSp>
        <p:nvGrpSpPr>
          <p:cNvPr id="8" name="Group 7"/>
          <p:cNvGrpSpPr/>
          <p:nvPr/>
        </p:nvGrpSpPr>
        <p:grpSpPr>
          <a:xfrm>
            <a:off x="6374685" y="1612246"/>
            <a:ext cx="5605153" cy="2432771"/>
            <a:chOff x="4796502" y="996229"/>
            <a:chExt cx="4157353" cy="2432771"/>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6502" y="996229"/>
              <a:ext cx="4157353" cy="24327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4872389" y="2684380"/>
              <a:ext cx="1152880" cy="461665"/>
            </a:xfrm>
            <a:prstGeom prst="rect">
              <a:avLst/>
            </a:prstGeom>
          </p:spPr>
          <p:txBody>
            <a:bodyPr wrap="none">
              <a:spAutoFit/>
            </a:bodyPr>
            <a:lstStyle/>
            <a:p>
              <a:r>
                <a:rPr lang="en-US" sz="2400" b="1" dirty="0">
                  <a:latin typeface="Garamond" panose="02020404030301010803" pitchFamily="18" charset="0"/>
                </a:rPr>
                <a:t>Quality</a:t>
              </a:r>
            </a:p>
          </p:txBody>
        </p:sp>
      </p:grpSp>
      <p:grpSp>
        <p:nvGrpSpPr>
          <p:cNvPr id="11" name="Group 10"/>
          <p:cNvGrpSpPr/>
          <p:nvPr/>
        </p:nvGrpSpPr>
        <p:grpSpPr>
          <a:xfrm>
            <a:off x="625764" y="5363888"/>
            <a:ext cx="11566236" cy="936038"/>
            <a:chOff x="-819348" y="4670062"/>
            <a:chExt cx="7952008" cy="936038"/>
          </a:xfrm>
        </p:grpSpPr>
        <p:sp>
          <p:nvSpPr>
            <p:cNvPr id="12" name="Rectangle 11"/>
            <p:cNvSpPr/>
            <p:nvPr/>
          </p:nvSpPr>
          <p:spPr>
            <a:xfrm>
              <a:off x="4554299" y="4775103"/>
              <a:ext cx="2578361" cy="830997"/>
            </a:xfrm>
            <a:prstGeom prst="rect">
              <a:avLst/>
            </a:prstGeom>
          </p:spPr>
          <p:txBody>
            <a:bodyPr wrap="square">
              <a:spAutoFit/>
            </a:bodyPr>
            <a:lstStyle/>
            <a:p>
              <a:pPr lvl="0">
                <a:spcBef>
                  <a:spcPct val="20000"/>
                </a:spcBef>
              </a:pPr>
              <a:r>
                <a:rPr lang="en-US" sz="2400" b="1" dirty="0" smtClean="0">
                  <a:solidFill>
                    <a:prstClr val="black"/>
                  </a:solidFill>
                  <a:latin typeface="Garamond" panose="02020404030301010803" pitchFamily="18" charset="0"/>
                  <a:cs typeface="Arial" pitchFamily="34" charset="0"/>
                </a:rPr>
                <a:t>Human Resources, </a:t>
              </a:r>
              <a:r>
                <a:rPr lang="en-US" sz="2400" b="1" dirty="0">
                  <a:solidFill>
                    <a:prstClr val="black"/>
                  </a:solidFill>
                  <a:latin typeface="Garamond" panose="02020404030301010803" pitchFamily="18" charset="0"/>
                  <a:cs typeface="Arial" pitchFamily="34" charset="0"/>
                </a:rPr>
                <a:t>Cost &amp; Infrastructure</a:t>
              </a:r>
            </a:p>
          </p:txBody>
        </p:sp>
        <p:sp>
          <p:nvSpPr>
            <p:cNvPr id="14" name="Rectangle 13"/>
            <p:cNvSpPr/>
            <p:nvPr/>
          </p:nvSpPr>
          <p:spPr>
            <a:xfrm>
              <a:off x="-819348" y="4670062"/>
              <a:ext cx="1640981" cy="461665"/>
            </a:xfrm>
            <a:prstGeom prst="rect">
              <a:avLst/>
            </a:prstGeom>
          </p:spPr>
          <p:txBody>
            <a:bodyPr wrap="square">
              <a:spAutoFit/>
            </a:bodyPr>
            <a:lstStyle/>
            <a:p>
              <a:pPr lvl="0">
                <a:spcBef>
                  <a:spcPct val="20000"/>
                </a:spcBef>
              </a:pPr>
              <a:r>
                <a:rPr lang="en-US" sz="2400" b="1" dirty="0" smtClean="0">
                  <a:solidFill>
                    <a:prstClr val="black"/>
                  </a:solidFill>
                  <a:latin typeface="Garamond" panose="02020404030301010803" pitchFamily="18" charset="0"/>
                  <a:cs typeface="Arial" pitchFamily="34" charset="0"/>
                </a:rPr>
                <a:t>Equity-Access</a:t>
              </a:r>
              <a:endParaRPr lang="en-US" sz="2400" b="1" dirty="0">
                <a:solidFill>
                  <a:prstClr val="black"/>
                </a:solidFill>
                <a:latin typeface="Garamond" panose="02020404030301010803" pitchFamily="18" charset="0"/>
                <a:cs typeface="Arial" pitchFamily="34" charset="0"/>
              </a:endParaRPr>
            </a:p>
          </p:txBody>
        </p:sp>
      </p:gr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4566" y="4191000"/>
            <a:ext cx="506981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645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Selecting a DSD Model for Ethiopia</a:t>
            </a:r>
            <a:endParaRPr lang="en-US" dirty="0"/>
          </a:p>
        </p:txBody>
      </p:sp>
      <p:sp>
        <p:nvSpPr>
          <p:cNvPr id="6" name="Content Placeholder 5"/>
          <p:cNvSpPr>
            <a:spLocks noGrp="1"/>
          </p:cNvSpPr>
          <p:nvPr>
            <p:ph idx="1"/>
          </p:nvPr>
        </p:nvSpPr>
        <p:spPr>
          <a:xfrm>
            <a:off x="609600" y="1600201"/>
            <a:ext cx="10972800" cy="5181599"/>
          </a:xfrm>
        </p:spPr>
        <p:txBody>
          <a:bodyPr>
            <a:normAutofit/>
          </a:bodyPr>
          <a:lstStyle/>
          <a:p>
            <a:pPr marL="0" indent="0">
              <a:buNone/>
            </a:pPr>
            <a:r>
              <a:rPr lang="en-US" b="1" dirty="0" smtClean="0"/>
              <a:t>Key policy questions: </a:t>
            </a:r>
          </a:p>
          <a:p>
            <a:r>
              <a:rPr lang="en-US" dirty="0" smtClean="0"/>
              <a:t>How many DSD models to implement? </a:t>
            </a:r>
          </a:p>
          <a:p>
            <a:r>
              <a:rPr lang="en-US" dirty="0" smtClean="0"/>
              <a:t>Which DSD models to prioritize? </a:t>
            </a:r>
            <a:endParaRPr lang="en-US" dirty="0"/>
          </a:p>
          <a:p>
            <a:pPr marL="0" indent="0">
              <a:spcBef>
                <a:spcPts val="1368"/>
              </a:spcBef>
              <a:buNone/>
            </a:pPr>
            <a:r>
              <a:rPr lang="en-US" b="1" dirty="0" smtClean="0"/>
              <a:t>Decisions: </a:t>
            </a:r>
          </a:p>
          <a:p>
            <a:r>
              <a:rPr lang="en-US" dirty="0" smtClean="0"/>
              <a:t>In contrast to some countries in which multiple DSD models are implemented at once, Federal Ministry of Health (FMOH) decided to prioritize one DSD model, pilot it at six hospitals, and then take it to scale</a:t>
            </a:r>
          </a:p>
          <a:p>
            <a:r>
              <a:rPr lang="en-US" dirty="0" smtClean="0"/>
              <a:t>DSD model selected = appointment spacing</a:t>
            </a:r>
            <a:endParaRPr lang="en-US" dirty="0"/>
          </a:p>
        </p:txBody>
      </p:sp>
      <p:pic>
        <p:nvPicPr>
          <p:cNvPr id="7" name="Content Placeholder 3" descr="Screen Shot 2016-06-27 at 1.44.29 PM.png"/>
          <p:cNvPicPr>
            <a:picLocks noChangeAspect="1"/>
          </p:cNvPicPr>
          <p:nvPr/>
        </p:nvPicPr>
        <p:blipFill rotWithShape="1">
          <a:blip r:embed="rId3" cstate="screen">
            <a:extLst>
              <a:ext uri="{28A0092B-C50C-407E-A947-70E740481C1C}">
                <a14:useLocalDpi xmlns:a14="http://schemas.microsoft.com/office/drawing/2010/main"/>
              </a:ext>
            </a:extLst>
          </a:blip>
          <a:srcRect l="739" r="664"/>
          <a:stretch/>
        </p:blipFill>
        <p:spPr>
          <a:xfrm>
            <a:off x="8991600" y="1523999"/>
            <a:ext cx="3019185" cy="2320913"/>
          </a:xfrm>
          <a:prstGeom prst="rect">
            <a:avLst/>
          </a:prstGeom>
        </p:spPr>
      </p:pic>
    </p:spTree>
    <p:extLst>
      <p:ext uri="{BB962C8B-B14F-4D97-AF65-F5344CB8AC3E}">
        <p14:creationId xmlns:p14="http://schemas.microsoft.com/office/powerpoint/2010/main" val="829302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Appointment Spacing: the Ethiopia Approach</a:t>
            </a:r>
            <a:endParaRPr lang="en-US" dirty="0"/>
          </a:p>
        </p:txBody>
      </p:sp>
      <p:sp>
        <p:nvSpPr>
          <p:cNvPr id="6" name="Content Placeholder 5"/>
          <p:cNvSpPr>
            <a:spLocks noGrp="1"/>
          </p:cNvSpPr>
          <p:nvPr>
            <p:ph idx="1"/>
          </p:nvPr>
        </p:nvSpPr>
        <p:spPr/>
        <p:txBody>
          <a:bodyPr>
            <a:normAutofit/>
          </a:bodyPr>
          <a:lstStyle/>
          <a:p>
            <a:pPr marL="0" indent="0">
              <a:buNone/>
            </a:pPr>
            <a:r>
              <a:rPr lang="en-US" sz="3600" dirty="0" smtClean="0"/>
              <a:t>Stable* adult patients are offered the opportunity to: </a:t>
            </a:r>
          </a:p>
          <a:p>
            <a:r>
              <a:rPr lang="en-US" sz="3600" dirty="0" smtClean="0"/>
              <a:t>Have twice-yearly clinical visits (every six months)</a:t>
            </a:r>
          </a:p>
          <a:p>
            <a:r>
              <a:rPr lang="en-US" sz="3600" dirty="0" smtClean="0"/>
              <a:t>Receive six months’ worth of ART at each visit</a:t>
            </a:r>
            <a:endParaRPr lang="en-US" sz="3600" dirty="0"/>
          </a:p>
        </p:txBody>
      </p:sp>
      <p:sp>
        <p:nvSpPr>
          <p:cNvPr id="7" name="TextBox 6"/>
          <p:cNvSpPr txBox="1"/>
          <p:nvPr/>
        </p:nvSpPr>
        <p:spPr>
          <a:xfrm>
            <a:off x="304800" y="4419600"/>
            <a:ext cx="11125200" cy="2215991"/>
          </a:xfrm>
          <a:prstGeom prst="rect">
            <a:avLst/>
          </a:prstGeom>
          <a:noFill/>
        </p:spPr>
        <p:txBody>
          <a:bodyPr wrap="square" rtlCol="0">
            <a:spAutoFit/>
          </a:bodyPr>
          <a:lstStyle/>
          <a:p>
            <a:pPr marL="282575" lvl="2"/>
            <a:r>
              <a:rPr lang="en-US" sz="2400" dirty="0" smtClean="0">
                <a:solidFill>
                  <a:schemeClr val="tx2"/>
                </a:solidFill>
                <a:latin typeface="Garamond"/>
                <a:cs typeface="Garamond"/>
              </a:rPr>
              <a:t>* Stable is defined as: (a) on ART for at least one year; (b) no adverse drug reactions requiring regular monitoring; (c) good understanding of lifelong adherence; (d) evidence of treatment success (i.e. two consecutive VL measurements &lt; 1000 </a:t>
            </a:r>
            <a:r>
              <a:rPr lang="en-US" sz="2400" dirty="0">
                <a:solidFill>
                  <a:schemeClr val="tx2"/>
                </a:solidFill>
                <a:latin typeface="Garamond"/>
                <a:cs typeface="Garamond"/>
              </a:rPr>
              <a:t>copies/</a:t>
            </a:r>
            <a:r>
              <a:rPr lang="en-US" sz="2400" dirty="0" smtClean="0">
                <a:solidFill>
                  <a:schemeClr val="tx2"/>
                </a:solidFill>
                <a:latin typeface="Garamond"/>
                <a:cs typeface="Garamond"/>
              </a:rPr>
              <a:t>mL or rising </a:t>
            </a:r>
            <a:r>
              <a:rPr lang="en-US" sz="2400" dirty="0">
                <a:solidFill>
                  <a:schemeClr val="tx2"/>
                </a:solidFill>
                <a:latin typeface="Garamond"/>
                <a:cs typeface="Garamond"/>
              </a:rPr>
              <a:t>CD4 cell </a:t>
            </a:r>
            <a:r>
              <a:rPr lang="en-US" sz="2400" dirty="0" smtClean="0">
                <a:solidFill>
                  <a:schemeClr val="tx2"/>
                </a:solidFill>
                <a:latin typeface="Garamond"/>
                <a:cs typeface="Garamond"/>
              </a:rPr>
              <a:t>counts, </a:t>
            </a:r>
            <a:r>
              <a:rPr lang="en-US" sz="2400" dirty="0">
                <a:solidFill>
                  <a:schemeClr val="tx2"/>
                </a:solidFill>
                <a:latin typeface="Garamond"/>
                <a:cs typeface="Garamond"/>
              </a:rPr>
              <a:t>or CD4 counts above 200cells/</a:t>
            </a:r>
            <a:r>
              <a:rPr lang="en-US" sz="2400" dirty="0" smtClean="0">
                <a:solidFill>
                  <a:schemeClr val="tx2"/>
                </a:solidFill>
                <a:latin typeface="Garamond"/>
                <a:cs typeface="Garamond"/>
              </a:rPr>
              <a:t>mm</a:t>
            </a:r>
            <a:r>
              <a:rPr lang="en-US" sz="2400" baseline="30000" dirty="0" smtClean="0">
                <a:solidFill>
                  <a:schemeClr val="tx2"/>
                </a:solidFill>
                <a:latin typeface="Garamond"/>
                <a:cs typeface="Garamond"/>
              </a:rPr>
              <a:t>3</a:t>
            </a:r>
            <a:r>
              <a:rPr lang="en-US" sz="2400" dirty="0" smtClean="0">
                <a:solidFill>
                  <a:schemeClr val="tx2"/>
                </a:solidFill>
                <a:latin typeface="Garamond"/>
                <a:cs typeface="Garamond"/>
              </a:rPr>
              <a:t>); </a:t>
            </a:r>
            <a:r>
              <a:rPr lang="en-US" sz="2400" smtClean="0">
                <a:solidFill>
                  <a:schemeClr val="tx2"/>
                </a:solidFill>
                <a:latin typeface="Garamond"/>
                <a:cs typeface="Garamond"/>
              </a:rPr>
              <a:t>(e) </a:t>
            </a:r>
            <a:r>
              <a:rPr lang="en-US" sz="2400" dirty="0" smtClean="0">
                <a:solidFill>
                  <a:schemeClr val="tx2"/>
                </a:solidFill>
                <a:latin typeface="Garamond"/>
                <a:cs typeface="Garamond"/>
              </a:rPr>
              <a:t>no acute illness</a:t>
            </a:r>
            <a:r>
              <a:rPr lang="en-US" sz="2400" smtClean="0">
                <a:solidFill>
                  <a:schemeClr val="tx2"/>
                </a:solidFill>
                <a:latin typeface="Garamond"/>
                <a:cs typeface="Garamond"/>
              </a:rPr>
              <a:t>; (f) </a:t>
            </a:r>
            <a:r>
              <a:rPr lang="en-US" sz="2400" dirty="0" smtClean="0">
                <a:solidFill>
                  <a:schemeClr val="tx2"/>
                </a:solidFill>
                <a:latin typeface="Garamond"/>
                <a:cs typeface="Garamond"/>
              </a:rPr>
              <a:t>not pregnant or breastfeeding. </a:t>
            </a:r>
            <a:endParaRPr lang="en-US" sz="2400" dirty="0">
              <a:solidFill>
                <a:schemeClr val="tx2"/>
              </a:solidFill>
              <a:latin typeface="Garamond"/>
              <a:cs typeface="Garamond"/>
            </a:endParaRPr>
          </a:p>
          <a:p>
            <a:endParaRPr lang="en-US" dirty="0"/>
          </a:p>
        </p:txBody>
      </p:sp>
    </p:spTree>
    <p:extLst>
      <p:ext uri="{BB962C8B-B14F-4D97-AF65-F5344CB8AC3E}">
        <p14:creationId xmlns:p14="http://schemas.microsoft.com/office/powerpoint/2010/main" val="3659442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74638"/>
            <a:ext cx="12192000" cy="1143000"/>
          </a:xfrm>
        </p:spPr>
        <p:txBody>
          <a:bodyPr>
            <a:normAutofit/>
          </a:bodyPr>
          <a:lstStyle/>
          <a:p>
            <a:r>
              <a:rPr lang="en-US" dirty="0"/>
              <a:t>Implementation of </a:t>
            </a:r>
            <a:r>
              <a:rPr lang="en-US" dirty="0" smtClean="0"/>
              <a:t>Appointment Spacing model</a:t>
            </a:r>
            <a:endParaRPr lang="en-US" strike="sngStrike" dirty="0"/>
          </a:p>
        </p:txBody>
      </p:sp>
      <p:sp>
        <p:nvSpPr>
          <p:cNvPr id="11" name="Content Placeholder 4"/>
          <p:cNvSpPr>
            <a:spLocks noGrp="1"/>
          </p:cNvSpPr>
          <p:nvPr>
            <p:ph sz="half" idx="1"/>
          </p:nvPr>
        </p:nvSpPr>
        <p:spPr>
          <a:xfrm>
            <a:off x="380999" y="1447800"/>
            <a:ext cx="7396113" cy="5330072"/>
          </a:xfrm>
        </p:spPr>
        <p:txBody>
          <a:bodyPr>
            <a:normAutofit fontScale="85000" lnSpcReduction="20000"/>
          </a:bodyPr>
          <a:lstStyle/>
          <a:p>
            <a:pPr>
              <a:lnSpc>
                <a:spcPct val="150000"/>
              </a:lnSpc>
              <a:spcBef>
                <a:spcPts val="0"/>
              </a:spcBef>
            </a:pPr>
            <a:r>
              <a:rPr lang="en-US" dirty="0"/>
              <a:t>Expert </a:t>
            </a:r>
            <a:r>
              <a:rPr lang="en-US" dirty="0" smtClean="0"/>
              <a:t>panel/TWG establishment</a:t>
            </a:r>
            <a:endParaRPr lang="en-US" dirty="0"/>
          </a:p>
          <a:p>
            <a:pPr>
              <a:lnSpc>
                <a:spcPct val="150000"/>
              </a:lnSpc>
              <a:spcBef>
                <a:spcPts val="0"/>
              </a:spcBef>
            </a:pPr>
            <a:r>
              <a:rPr lang="en-US" dirty="0" smtClean="0"/>
              <a:t>Engagement </a:t>
            </a:r>
            <a:r>
              <a:rPr lang="en-US" dirty="0"/>
              <a:t>of </a:t>
            </a:r>
            <a:r>
              <a:rPr lang="en-US" dirty="0" smtClean="0"/>
              <a:t>PLHIV associations</a:t>
            </a:r>
          </a:p>
          <a:p>
            <a:pPr>
              <a:lnSpc>
                <a:spcPct val="150000"/>
              </a:lnSpc>
              <a:spcBef>
                <a:spcPts val="0"/>
              </a:spcBef>
            </a:pPr>
            <a:r>
              <a:rPr lang="en-US" dirty="0" smtClean="0"/>
              <a:t>Guideline </a:t>
            </a:r>
            <a:r>
              <a:rPr lang="en-US" dirty="0"/>
              <a:t>adaptation </a:t>
            </a:r>
          </a:p>
          <a:p>
            <a:pPr>
              <a:lnSpc>
                <a:spcPct val="150000"/>
              </a:lnSpc>
              <a:spcBef>
                <a:spcPts val="0"/>
              </a:spcBef>
            </a:pPr>
            <a:r>
              <a:rPr lang="en-US" dirty="0" smtClean="0"/>
              <a:t>Training materials </a:t>
            </a:r>
          </a:p>
          <a:p>
            <a:pPr>
              <a:lnSpc>
                <a:spcPct val="150000"/>
              </a:lnSpc>
              <a:spcBef>
                <a:spcPts val="0"/>
              </a:spcBef>
            </a:pPr>
            <a:r>
              <a:rPr lang="en-US" dirty="0" smtClean="0"/>
              <a:t>Job aides and client education materials</a:t>
            </a:r>
          </a:p>
          <a:p>
            <a:pPr>
              <a:lnSpc>
                <a:spcPct val="150000"/>
              </a:lnSpc>
              <a:spcBef>
                <a:spcPts val="0"/>
              </a:spcBef>
            </a:pPr>
            <a:r>
              <a:rPr lang="en-US" dirty="0"/>
              <a:t>Facility readiness assessment </a:t>
            </a:r>
          </a:p>
          <a:p>
            <a:pPr>
              <a:lnSpc>
                <a:spcPct val="150000"/>
              </a:lnSpc>
              <a:spcBef>
                <a:spcPts val="0"/>
              </a:spcBef>
            </a:pPr>
            <a:r>
              <a:rPr lang="en-US" dirty="0"/>
              <a:t>Drug </a:t>
            </a:r>
            <a:r>
              <a:rPr lang="en-US" dirty="0" smtClean="0"/>
              <a:t>quantification </a:t>
            </a:r>
            <a:endParaRPr lang="en-US" dirty="0"/>
          </a:p>
          <a:p>
            <a:pPr>
              <a:lnSpc>
                <a:spcPct val="150000"/>
              </a:lnSpc>
              <a:spcBef>
                <a:spcPts val="0"/>
              </a:spcBef>
            </a:pPr>
            <a:r>
              <a:rPr lang="en-US" dirty="0"/>
              <a:t>M&amp;E s</a:t>
            </a:r>
            <a:r>
              <a:rPr lang="en-US" dirty="0" smtClean="0"/>
              <a:t>ystem</a:t>
            </a:r>
            <a:endParaRPr lang="en-US" dirty="0"/>
          </a:p>
          <a:p>
            <a:pPr>
              <a:lnSpc>
                <a:spcPct val="150000"/>
              </a:lnSpc>
              <a:spcBef>
                <a:spcPts val="0"/>
              </a:spcBef>
            </a:pPr>
            <a:r>
              <a:rPr lang="en-US" dirty="0" smtClean="0"/>
              <a:t>Orientation for HCWs</a:t>
            </a:r>
          </a:p>
          <a:p>
            <a:pPr>
              <a:lnSpc>
                <a:spcPct val="150000"/>
              </a:lnSpc>
              <a:spcBef>
                <a:spcPts val="0"/>
              </a:spcBef>
            </a:pPr>
            <a:r>
              <a:rPr lang="en-US" dirty="0" smtClean="0"/>
              <a:t>Ethiopia joined CQUIN and now actively participating, gained experiences from other member countries </a:t>
            </a:r>
          </a:p>
          <a:p>
            <a:pPr>
              <a:spcBef>
                <a:spcPts val="0"/>
              </a:spcBef>
            </a:pPr>
            <a:endParaRPr lang="en-US" dirty="0">
              <a:latin typeface="Garamond" panose="02020404030301010803" pitchFamily="18" charset="0"/>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1875" y="1447800"/>
            <a:ext cx="3276600" cy="2819399"/>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D72_389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4382025"/>
            <a:ext cx="3421483" cy="2357156"/>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777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Appointment Spacing </a:t>
            </a:r>
            <a:r>
              <a:rPr lang="en-US" dirty="0" smtClean="0"/>
              <a:t>model: job </a:t>
            </a:r>
            <a:r>
              <a:rPr lang="en-US" dirty="0"/>
              <a:t>aides and resources </a:t>
            </a:r>
          </a:p>
        </p:txBody>
      </p:sp>
      <p:pic>
        <p:nvPicPr>
          <p:cNvPr id="5" name="Picture 2" descr="C:\Users\user\Desktop\DSD   ASM   march 2017\ASCDM wall chart-A3 final edit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524000"/>
            <a:ext cx="2590800" cy="2895600"/>
          </a:xfrm>
          <a:prstGeom prst="rect">
            <a:avLst/>
          </a:prstGeom>
          <a:noFill/>
          <a:ln w="12700">
            <a:solidFill>
              <a:schemeClr val="tx1">
                <a:lumMod val="50000"/>
                <a:lumOff val="50000"/>
              </a:schemeClr>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9927" y="1541117"/>
            <a:ext cx="2474502" cy="2868769"/>
          </a:xfrm>
          <a:prstGeom prst="rect">
            <a:avLst/>
          </a:prstGeom>
          <a:noFill/>
          <a:ln w="12700">
            <a:solidFill>
              <a:schemeClr val="tx1">
                <a:lumMod val="50000"/>
                <a:lumOff val="50000"/>
              </a:schemeClr>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0" y="1524000"/>
            <a:ext cx="2362200" cy="2850574"/>
          </a:xfrm>
          <a:prstGeom prst="rect">
            <a:avLst/>
          </a:prstGeom>
          <a:noFill/>
          <a:ln w="12700">
            <a:solidFill>
              <a:schemeClr val="tx1">
                <a:lumMod val="50000"/>
                <a:lumOff val="50000"/>
              </a:schemeClr>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36234" y="1491357"/>
            <a:ext cx="2057400" cy="2854523"/>
          </a:xfrm>
          <a:prstGeom prst="rect">
            <a:avLst/>
          </a:prstGeom>
          <a:noFill/>
          <a:ln>
            <a:solidFill>
              <a:schemeClr val="tx1">
                <a:lumMod val="50000"/>
                <a:lumOff val="50000"/>
              </a:schemeClr>
            </a:solidFill>
          </a:ln>
          <a:effectLst>
            <a:outerShdw blurRad="50800" dist="38100" dir="8100000" algn="tr" rotWithShape="0">
              <a:prstClr val="black">
                <a:alpha val="40000"/>
              </a:prstClr>
            </a:outerShdw>
          </a:effectLst>
          <a:extLst/>
        </p:spPr>
      </p:pic>
      <p:pic>
        <p:nvPicPr>
          <p:cNvPr id="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046" y="4666425"/>
            <a:ext cx="2843348" cy="1981200"/>
          </a:xfrm>
          <a:prstGeom prst="rect">
            <a:avLst/>
          </a:prstGeom>
          <a:noFill/>
          <a:ln w="9525">
            <a:solidFill>
              <a:schemeClr val="tx1">
                <a:lumMod val="50000"/>
                <a:lumOff val="50000"/>
              </a:schemeClr>
            </a:solidFill>
            <a:miter lim="800000"/>
            <a:headEnd/>
            <a:tailEnd/>
          </a:ln>
          <a:effectLst>
            <a:outerShdw blurRad="50800" dist="38100" dir="8100000" algn="tr" rotWithShape="0">
              <a:schemeClr val="tx1">
                <a:lumMod val="50000"/>
                <a:lumOff val="50000"/>
                <a:alpha val="40000"/>
              </a:schemeClr>
            </a:outerShdw>
          </a:effectLst>
          <a:extLst>
            <a:ext uri="{909E8E84-426E-40DD-AFC4-6F175D3DCCD1}">
              <a14:hiddenFill xmlns:a14="http://schemas.microsoft.com/office/drawing/2010/main">
                <a:solidFill>
                  <a:schemeClr val="accent1"/>
                </a:solidFill>
              </a14:hiddenFill>
            </a:ext>
          </a:extLst>
        </p:spPr>
      </p:pic>
      <p:pic>
        <p:nvPicPr>
          <p:cNvPr id="1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4571999"/>
            <a:ext cx="4056658" cy="2170052"/>
          </a:xfrm>
          <a:prstGeom prst="rect">
            <a:avLst/>
          </a:prstGeom>
          <a:noFill/>
          <a:ln w="9525">
            <a:solidFill>
              <a:schemeClr val="tx1">
                <a:lumMod val="50000"/>
                <a:lumOff val="50000"/>
              </a:schemeClr>
            </a:solidFill>
            <a:miter lim="800000"/>
            <a:headEnd/>
            <a:tailEnd/>
          </a:ln>
          <a:effectLst>
            <a:outerShdw blurRad="50800" dist="38100" dir="8100000" algn="tr" rotWithShape="0">
              <a:schemeClr val="tx1">
                <a:lumMod val="50000"/>
                <a:lumOff val="50000"/>
                <a:alpha val="40000"/>
              </a:schemeClr>
            </a:outerShdw>
          </a:effectLst>
          <a:extLst>
            <a:ext uri="{909E8E84-426E-40DD-AFC4-6F175D3DCCD1}">
              <a14:hiddenFill xmlns:a14="http://schemas.microsoft.com/office/drawing/2010/main">
                <a:solidFill>
                  <a:schemeClr val="accent1"/>
                </a:solidFill>
              </a14:hiddenFill>
            </a:ext>
          </a:extLst>
        </p:spPr>
      </p:pic>
      <p:pic>
        <p:nvPicPr>
          <p:cNvPr id="1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15871" y="4571999"/>
            <a:ext cx="2557346" cy="2250809"/>
          </a:xfrm>
          <a:prstGeom prst="rect">
            <a:avLst/>
          </a:prstGeom>
          <a:noFill/>
          <a:ln>
            <a:solidFill>
              <a:schemeClr val="tx1">
                <a:lumMod val="50000"/>
                <a:lumOff val="50000"/>
              </a:schemeClr>
            </a:solidFill>
          </a:ln>
          <a:effectLst>
            <a:outerShdw blurRad="50800" dist="38100" dir="8100000" algn="tr" rotWithShape="0">
              <a:prstClr val="black">
                <a:alpha val="40000"/>
              </a:prstClr>
            </a:outerShdw>
          </a:effectLst>
          <a:extLst/>
        </p:spPr>
      </p:pic>
    </p:spTree>
    <p:extLst>
      <p:ext uri="{BB962C8B-B14F-4D97-AF65-F5344CB8AC3E}">
        <p14:creationId xmlns:p14="http://schemas.microsoft.com/office/powerpoint/2010/main" val="3508743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143000"/>
          </a:xfrm>
        </p:spPr>
        <p:txBody>
          <a:bodyPr>
            <a:normAutofit/>
          </a:bodyPr>
          <a:lstStyle/>
          <a:p>
            <a:r>
              <a:rPr lang="en-US" dirty="0"/>
              <a:t>Implementation of </a:t>
            </a:r>
            <a:r>
              <a:rPr lang="en-US" dirty="0" smtClean="0"/>
              <a:t>Appointment Spacing model</a:t>
            </a:r>
            <a:endParaRPr lang="en-US" dirty="0"/>
          </a:p>
        </p:txBody>
      </p:sp>
      <p:sp>
        <p:nvSpPr>
          <p:cNvPr id="5" name="Content Placeholder 4"/>
          <p:cNvSpPr>
            <a:spLocks noGrp="1"/>
          </p:cNvSpPr>
          <p:nvPr>
            <p:ph idx="1"/>
          </p:nvPr>
        </p:nvSpPr>
        <p:spPr>
          <a:xfrm>
            <a:off x="609600" y="1600201"/>
            <a:ext cx="10972800" cy="4876799"/>
          </a:xfrm>
        </p:spPr>
        <p:txBody>
          <a:bodyPr>
            <a:normAutofit fontScale="85000" lnSpcReduction="20000"/>
          </a:bodyPr>
          <a:lstStyle/>
          <a:p>
            <a:pPr lvl="0">
              <a:lnSpc>
                <a:spcPct val="120000"/>
              </a:lnSpc>
            </a:pPr>
            <a:r>
              <a:rPr lang="en-US" sz="3000" dirty="0"/>
              <a:t>Stable  clients (category 4) given appointment every six months for clinical follow up and medication refill</a:t>
            </a:r>
          </a:p>
          <a:p>
            <a:pPr lvl="1">
              <a:lnSpc>
                <a:spcPct val="120000"/>
              </a:lnSpc>
            </a:pPr>
            <a:r>
              <a:rPr lang="en-US" sz="2200" dirty="0"/>
              <a:t>Provide enhanced counseling to disclose to their family members and arrange at least one treatment supporter for each client (among their own family members)</a:t>
            </a:r>
          </a:p>
          <a:p>
            <a:pPr lvl="0">
              <a:lnSpc>
                <a:spcPct val="120000"/>
              </a:lnSpc>
            </a:pPr>
            <a:r>
              <a:rPr lang="en-US" sz="3000" dirty="0"/>
              <a:t>Provide support on medication storage techniques to maintain the quality of the drugs over the six months period</a:t>
            </a:r>
          </a:p>
          <a:p>
            <a:pPr lvl="0">
              <a:lnSpc>
                <a:spcPct val="120000"/>
              </a:lnSpc>
            </a:pPr>
            <a:r>
              <a:rPr lang="en-US" sz="3000" dirty="0"/>
              <a:t>Peer adherence support </a:t>
            </a:r>
            <a:r>
              <a:rPr lang="en-US" sz="3000" dirty="0" smtClean="0"/>
              <a:t>arranged </a:t>
            </a:r>
            <a:endParaRPr lang="en-US" sz="3000" dirty="0"/>
          </a:p>
          <a:p>
            <a:pPr lvl="0">
              <a:lnSpc>
                <a:spcPct val="120000"/>
              </a:lnSpc>
            </a:pPr>
            <a:r>
              <a:rPr lang="en-US" sz="3000" dirty="0"/>
              <a:t>Clients receiving treatment as a couple will be counseled to have the follow up and care every three months alternatively</a:t>
            </a:r>
          </a:p>
          <a:p>
            <a:pPr lvl="0">
              <a:lnSpc>
                <a:spcPct val="120000"/>
              </a:lnSpc>
            </a:pPr>
            <a:r>
              <a:rPr lang="en-US" sz="3000" dirty="0"/>
              <a:t> During FU assess all clients for possible reclassification as their care need will be changed over </a:t>
            </a:r>
            <a:r>
              <a:rPr lang="en-US" sz="3000" dirty="0" smtClean="0"/>
              <a:t>time</a:t>
            </a:r>
            <a:endParaRPr lang="en-US" sz="3000" dirty="0"/>
          </a:p>
        </p:txBody>
      </p:sp>
    </p:spTree>
    <p:extLst>
      <p:ext uri="{BB962C8B-B14F-4D97-AF65-F5344CB8AC3E}">
        <p14:creationId xmlns:p14="http://schemas.microsoft.com/office/powerpoint/2010/main" val="3289560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M&amp;E Framework for </a:t>
            </a:r>
            <a:r>
              <a:rPr lang="en-US" dirty="0" smtClean="0"/>
              <a:t>Appointment Spacing </a:t>
            </a:r>
            <a:r>
              <a:rPr lang="en-US" dirty="0"/>
              <a:t>model</a:t>
            </a:r>
          </a:p>
        </p:txBody>
      </p:sp>
      <p:sp>
        <p:nvSpPr>
          <p:cNvPr id="5" name="Content Placeholder 2"/>
          <p:cNvSpPr txBox="1">
            <a:spLocks/>
          </p:cNvSpPr>
          <p:nvPr/>
        </p:nvSpPr>
        <p:spPr>
          <a:xfrm>
            <a:off x="254000" y="1524001"/>
            <a:ext cx="11709400" cy="1295399"/>
          </a:xfrm>
          <a:prstGeom prst="rect">
            <a:avLst/>
          </a:prstGeom>
          <a:solidFill>
            <a:schemeClr val="bg1"/>
          </a:solidFill>
          <a:ln>
            <a:solidFill>
              <a:schemeClr val="tx1">
                <a:lumMod val="50000"/>
                <a:lumOff val="50000"/>
              </a:schemeClr>
            </a:solidFill>
          </a:ln>
          <a:effectLst>
            <a:outerShdw blurRad="50800" dist="38100" dir="8100000" algn="tr" rotWithShape="0">
              <a:prstClr val="black">
                <a:alpha val="40000"/>
              </a:prstClr>
            </a:outerShdw>
          </a:effectLst>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E428A"/>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E428A"/>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1E428A"/>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1E428A"/>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1E428A"/>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t>Implementation of differentiated service delivery models will introduce new elements and new modalities of care for patients.</a:t>
            </a:r>
          </a:p>
          <a:p>
            <a:r>
              <a:rPr lang="en-US" sz="2000" dirty="0" smtClean="0"/>
              <a:t>Tools introduced: initial patient assessment &amp; classification, registration tool, progress monitoring and reporting formats </a:t>
            </a:r>
          </a:p>
        </p:txBody>
      </p:sp>
      <p:sp>
        <p:nvSpPr>
          <p:cNvPr id="6" name="Content Placeholder 2"/>
          <p:cNvSpPr txBox="1">
            <a:spLocks/>
          </p:cNvSpPr>
          <p:nvPr/>
        </p:nvSpPr>
        <p:spPr>
          <a:xfrm>
            <a:off x="254000" y="2971800"/>
            <a:ext cx="5384800" cy="3810000"/>
          </a:xfrm>
          <a:prstGeom prst="rect">
            <a:avLst/>
          </a:prstGeom>
          <a:solidFill>
            <a:schemeClr val="bg1"/>
          </a:solidFill>
          <a:ln>
            <a:solidFill>
              <a:schemeClr val="tx1">
                <a:lumMod val="50000"/>
                <a:lumOff val="50000"/>
              </a:schemeClr>
            </a:solidFill>
          </a:ln>
          <a:effectLst>
            <a:outerShdw blurRad="50800" dist="38100" dir="8100000" algn="tr" rotWithShape="0">
              <a:prstClr val="black">
                <a:alpha val="40000"/>
              </a:prstClr>
            </a:outerShdw>
          </a:effectLst>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rgbClr val="1E428A"/>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E428A"/>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1E428A"/>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1E428A"/>
                </a:solidFill>
                <a:latin typeface="Raleway" panose="020B0503030101060003" pitchFamily="34" charset="0"/>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rgbClr val="004582"/>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b="1" u="sng" dirty="0" smtClean="0">
                <a:latin typeface="Garamond" panose="02020404030301010803" pitchFamily="18" charset="0"/>
              </a:rPr>
              <a:t>Monitoring</a:t>
            </a:r>
          </a:p>
          <a:p>
            <a:pPr marL="0" indent="0">
              <a:buNone/>
            </a:pPr>
            <a:r>
              <a:rPr lang="en-US" sz="1600" b="1" i="1" u="sng" dirty="0" smtClean="0"/>
              <a:t>Baseline indicators</a:t>
            </a:r>
            <a:endParaRPr lang="en-US" sz="1600" dirty="0"/>
          </a:p>
          <a:p>
            <a:pPr marL="0" lvl="0" indent="0">
              <a:buNone/>
            </a:pPr>
            <a:r>
              <a:rPr lang="en-US" sz="1500" i="1" dirty="0" smtClean="0"/>
              <a:t>Human resources</a:t>
            </a:r>
          </a:p>
          <a:p>
            <a:pPr marL="0" lvl="0" indent="0">
              <a:buNone/>
            </a:pPr>
            <a:r>
              <a:rPr lang="en-US" sz="1500" i="1" dirty="0" smtClean="0"/>
              <a:t>Supplies</a:t>
            </a:r>
          </a:p>
          <a:p>
            <a:pPr marL="0" lvl="0" indent="0">
              <a:buNone/>
            </a:pPr>
            <a:r>
              <a:rPr lang="en-US" sz="1500" i="1" dirty="0" smtClean="0"/>
              <a:t>Infrastructure</a:t>
            </a:r>
          </a:p>
          <a:p>
            <a:pPr marL="0" lvl="0" indent="0">
              <a:buNone/>
            </a:pPr>
            <a:r>
              <a:rPr lang="en-US" sz="1500" i="1" dirty="0" smtClean="0"/>
              <a:t>Lab services</a:t>
            </a:r>
            <a:endParaRPr lang="en-US" sz="1500" dirty="0"/>
          </a:p>
          <a:p>
            <a:pPr marL="0" indent="0">
              <a:buNone/>
            </a:pPr>
            <a:r>
              <a:rPr lang="en-US" sz="1600" b="1" i="1" u="sng" dirty="0" smtClean="0"/>
              <a:t>Process Indicators</a:t>
            </a:r>
          </a:p>
          <a:p>
            <a:pPr marL="0" indent="0">
              <a:buNone/>
            </a:pPr>
            <a:r>
              <a:rPr lang="en-US" sz="1700" i="1" dirty="0" smtClean="0">
                <a:solidFill>
                  <a:srgbClr val="002060"/>
                </a:solidFill>
              </a:rPr>
              <a:t># of sites supplied</a:t>
            </a:r>
          </a:p>
          <a:p>
            <a:pPr marL="0" indent="0">
              <a:buNone/>
            </a:pPr>
            <a:r>
              <a:rPr lang="en-US" sz="1700" i="1" dirty="0" smtClean="0">
                <a:solidFill>
                  <a:srgbClr val="002060"/>
                </a:solidFill>
              </a:rPr>
              <a:t># of HCWs trained</a:t>
            </a:r>
          </a:p>
          <a:p>
            <a:pPr marL="0" indent="0">
              <a:buNone/>
            </a:pPr>
            <a:r>
              <a:rPr lang="en-US" sz="1700" i="1" strike="sngStrike" dirty="0" smtClean="0"/>
              <a:t>Proportion of Sites started implementation</a:t>
            </a:r>
          </a:p>
          <a:p>
            <a:pPr marL="0" indent="0">
              <a:buNone/>
            </a:pPr>
            <a:r>
              <a:rPr lang="en-US" sz="1600" b="1" i="1" u="sng" dirty="0" smtClean="0"/>
              <a:t>Outcome indicators</a:t>
            </a:r>
          </a:p>
          <a:p>
            <a:pPr marL="0" indent="0">
              <a:buNone/>
            </a:pPr>
            <a:r>
              <a:rPr lang="en-US" sz="1600" i="1" dirty="0" smtClean="0"/>
              <a:t>Proportion of clients enrolled</a:t>
            </a:r>
          </a:p>
          <a:p>
            <a:pPr marL="0" indent="0">
              <a:buNone/>
            </a:pPr>
            <a:r>
              <a:rPr lang="en-US" sz="1600" i="1" dirty="0" smtClean="0"/>
              <a:t>Proportion of clients retained</a:t>
            </a:r>
          </a:p>
          <a:p>
            <a:pPr marL="0" indent="0">
              <a:buNone/>
            </a:pPr>
            <a:r>
              <a:rPr lang="en-US" sz="1600" i="1" dirty="0" smtClean="0"/>
              <a:t>Proportion of clients with suppressed VL</a:t>
            </a:r>
          </a:p>
          <a:p>
            <a:pPr marL="0" indent="0">
              <a:buNone/>
            </a:pPr>
            <a:endParaRPr lang="en-US" sz="2400" dirty="0"/>
          </a:p>
        </p:txBody>
      </p:sp>
      <p:sp>
        <p:nvSpPr>
          <p:cNvPr id="7" name="Content Placeholder 2"/>
          <p:cNvSpPr txBox="1">
            <a:spLocks/>
          </p:cNvSpPr>
          <p:nvPr/>
        </p:nvSpPr>
        <p:spPr>
          <a:xfrm>
            <a:off x="6134100" y="2971800"/>
            <a:ext cx="5817108" cy="3810000"/>
          </a:xfrm>
          <a:prstGeom prst="rect">
            <a:avLst/>
          </a:prstGeom>
          <a:solidFill>
            <a:schemeClr val="bg1"/>
          </a:solidFill>
          <a:ln>
            <a:solidFill>
              <a:schemeClr val="tx1">
                <a:lumMod val="50000"/>
                <a:lumOff val="50000"/>
              </a:schemeClr>
            </a:solidFill>
          </a:ln>
          <a:effectLst>
            <a:outerShdw blurRad="50800" dist="38100" dir="8100000" algn="tr" rotWithShape="0">
              <a:prstClr val="black">
                <a:alpha val="40000"/>
              </a:prstClr>
            </a:outerShdw>
          </a:effectLst>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rgbClr val="1E428A"/>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E428A"/>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1E428A"/>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1E428A"/>
                </a:solidFill>
                <a:latin typeface="Raleway" panose="020B0503030101060003" pitchFamily="34" charset="0"/>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rgbClr val="004582"/>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700" b="1" u="sng" dirty="0" smtClean="0">
                <a:latin typeface="Garamond" panose="02020404030301010803" pitchFamily="18" charset="0"/>
              </a:rPr>
              <a:t>Evaluation</a:t>
            </a:r>
          </a:p>
          <a:p>
            <a:pPr marL="0" indent="0">
              <a:buNone/>
            </a:pPr>
            <a:r>
              <a:rPr lang="en-US" sz="2400" b="1" i="1" u="sng" dirty="0"/>
              <a:t>Process Evaluations </a:t>
            </a:r>
            <a:endParaRPr lang="en-US" sz="2400" dirty="0"/>
          </a:p>
          <a:p>
            <a:pPr marL="0" lvl="0" indent="0">
              <a:buNone/>
            </a:pPr>
            <a:r>
              <a:rPr lang="en-US" sz="2400" i="1" dirty="0" smtClean="0"/>
              <a:t>Were </a:t>
            </a:r>
            <a:r>
              <a:rPr lang="en-US" sz="2400" i="1" dirty="0"/>
              <a:t>specific strategies and interventions implemented as planned? If not, what were the barriers or challenges?    </a:t>
            </a:r>
            <a:endParaRPr lang="en-US" sz="2400" dirty="0"/>
          </a:p>
          <a:p>
            <a:pPr marL="0" indent="0">
              <a:buNone/>
            </a:pPr>
            <a:r>
              <a:rPr lang="en-US" sz="2400" i="1" dirty="0"/>
              <a:t> </a:t>
            </a:r>
            <a:endParaRPr lang="en-US" sz="2400" dirty="0"/>
          </a:p>
          <a:p>
            <a:pPr marL="0" indent="0">
              <a:buNone/>
            </a:pPr>
            <a:r>
              <a:rPr lang="en-US" sz="2400" b="1" i="1" u="sng" dirty="0"/>
              <a:t>Outcome Evaluations</a:t>
            </a:r>
            <a:endParaRPr lang="en-US" sz="2400" dirty="0"/>
          </a:p>
          <a:p>
            <a:pPr marL="0" indent="0">
              <a:buNone/>
            </a:pPr>
            <a:r>
              <a:rPr lang="en-US" sz="2400" i="1" dirty="0" smtClean="0"/>
              <a:t>To </a:t>
            </a:r>
            <a:r>
              <a:rPr lang="en-US" sz="2400" i="1" dirty="0"/>
              <a:t>what extent did differentiated service delivery results in an increase in the proportion of </a:t>
            </a:r>
            <a:r>
              <a:rPr lang="en-US" sz="2400" i="1" dirty="0" smtClean="0"/>
              <a:t> target </a:t>
            </a:r>
            <a:r>
              <a:rPr lang="en-US" sz="2400" i="1" dirty="0"/>
              <a:t>population on ART client in care? What were the barriers or facilitators of the observed  </a:t>
            </a:r>
            <a:r>
              <a:rPr lang="en-US" sz="2400" i="1" dirty="0" smtClean="0"/>
              <a:t>results</a:t>
            </a:r>
            <a:r>
              <a:rPr lang="en-US" sz="2400" i="1" dirty="0"/>
              <a:t>? </a:t>
            </a:r>
            <a:endParaRPr lang="en-US" sz="2400" dirty="0"/>
          </a:p>
          <a:p>
            <a:pPr marL="0" indent="0">
              <a:buNone/>
            </a:pPr>
            <a:endParaRPr lang="en-US" sz="2400" i="1" dirty="0" smtClean="0"/>
          </a:p>
          <a:p>
            <a:pPr marL="0" indent="0">
              <a:buNone/>
            </a:pPr>
            <a:r>
              <a:rPr lang="en-US" sz="2400" i="1" dirty="0" smtClean="0"/>
              <a:t>To </a:t>
            </a:r>
            <a:r>
              <a:rPr lang="en-US" sz="2400" i="1" dirty="0"/>
              <a:t>what extent did differentiated service deliver results in an increase in the proportion of targeted populations on ART retained in care? What were the barriers or facilitators of the observed results? </a:t>
            </a:r>
            <a:endParaRPr lang="en-US" sz="2400" dirty="0"/>
          </a:p>
          <a:p>
            <a:pPr marL="0" lvl="0" indent="0">
              <a:buNone/>
            </a:pPr>
            <a:endParaRPr lang="en-US" sz="2400" i="1" dirty="0" smtClean="0"/>
          </a:p>
          <a:p>
            <a:pPr marL="0" lvl="0" indent="0">
              <a:buNone/>
            </a:pPr>
            <a:r>
              <a:rPr lang="en-US" sz="2400" i="1" dirty="0" smtClean="0"/>
              <a:t>Did </a:t>
            </a:r>
            <a:r>
              <a:rPr lang="en-US" sz="2400" i="1" dirty="0"/>
              <a:t>the proportion of virally suppressed (i.e. viral load &lt;1000 copies/ml) patients on ART for at least 12 month after enrollment in to differentiated service deliver increase over time? What were the barriers or facilitators of the observed results?  </a:t>
            </a:r>
            <a:endParaRPr lang="en-US" sz="2400" dirty="0">
              <a:latin typeface="Garamond" panose="02020404030301010803" pitchFamily="18" charset="0"/>
            </a:endParaRPr>
          </a:p>
        </p:txBody>
      </p:sp>
    </p:spTree>
    <p:extLst>
      <p:ext uri="{BB962C8B-B14F-4D97-AF65-F5344CB8AC3E}">
        <p14:creationId xmlns:p14="http://schemas.microsoft.com/office/powerpoint/2010/main" val="3583306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ICAP Power Point Template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 Banner w/ Logo">
  <a:themeElements>
    <a:clrScheme name="Custom 1">
      <a:dk1>
        <a:sysClr val="windowText" lastClr="000000"/>
      </a:dk1>
      <a:lt1>
        <a:sysClr val="window" lastClr="FFFFFF"/>
      </a:lt1>
      <a:dk2>
        <a:srgbClr val="1E428A"/>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ue Banner w/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hite Slide w/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hite Slide w/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ICAP Power Point Template 2015</Template>
  <TotalTime>623</TotalTime>
  <Words>901</Words>
  <Application>Microsoft Office PowerPoint</Application>
  <PresentationFormat>Widescreen</PresentationFormat>
  <Paragraphs>169</Paragraphs>
  <Slides>15</Slides>
  <Notes>14</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15</vt:i4>
      </vt:variant>
    </vt:vector>
  </HeadingPairs>
  <TitlesOfParts>
    <vt:vector size="25" baseType="lpstr">
      <vt:lpstr>Arial</vt:lpstr>
      <vt:lpstr>Calibri</vt:lpstr>
      <vt:lpstr>Garamond</vt:lpstr>
      <vt:lpstr>Microsoft Sans Serif</vt:lpstr>
      <vt:lpstr>Raleway</vt:lpstr>
      <vt:lpstr>ICAP Power Point Template 2015</vt:lpstr>
      <vt:lpstr>Blue Banner w/ Logo</vt:lpstr>
      <vt:lpstr>Blue Banner w/o Logo</vt:lpstr>
      <vt:lpstr>White Slide w/Logo</vt:lpstr>
      <vt:lpstr>White Slide w/o logo</vt:lpstr>
      <vt:lpstr>Implementation of the Appointment Spacing Model of Differentiated Service Delivery in Ethiopia: Successes and Challenges </vt:lpstr>
      <vt:lpstr>Ethiopia at a Glance </vt:lpstr>
      <vt:lpstr>The challenge: why do we need new models? </vt:lpstr>
      <vt:lpstr>Selecting a DSD Model for Ethiopia</vt:lpstr>
      <vt:lpstr>Appointment Spacing: the Ethiopia Approach</vt:lpstr>
      <vt:lpstr>Implementation of Appointment Spacing model</vt:lpstr>
      <vt:lpstr>Appointment Spacing model: job aides and resources </vt:lpstr>
      <vt:lpstr>Implementation of Appointment Spacing model</vt:lpstr>
      <vt:lpstr>M&amp;E Framework for Appointment Spacing model</vt:lpstr>
      <vt:lpstr>Appointment Spacing model:  Enrollment April 2017-June 2018</vt:lpstr>
      <vt:lpstr>ASM Cumulative Enrollment April 2017- June 2018</vt:lpstr>
      <vt:lpstr>Scale up of Appointment Spacing model ( Jul 2017– Feb 2018) </vt:lpstr>
      <vt:lpstr>Lesson Learned</vt:lpstr>
      <vt:lpstr>Conclusion/Next Steps</vt:lpstr>
      <vt:lpstr>Acknowledgment</vt:lpstr>
    </vt:vector>
  </TitlesOfParts>
  <Company>Columbia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Bell, Alexandra E.</dc:creator>
  <cp:lastModifiedBy>Saal</cp:lastModifiedBy>
  <cp:revision>76</cp:revision>
  <dcterms:created xsi:type="dcterms:W3CDTF">2017-02-03T16:50:07Z</dcterms:created>
  <dcterms:modified xsi:type="dcterms:W3CDTF">2018-07-27T06:44:46Z</dcterms:modified>
</cp:coreProperties>
</file>